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95" r:id="rId2"/>
    <p:sldId id="268" r:id="rId3"/>
    <p:sldId id="257" r:id="rId4"/>
    <p:sldId id="290" r:id="rId5"/>
    <p:sldId id="291" r:id="rId6"/>
    <p:sldId id="292" r:id="rId7"/>
    <p:sldId id="293" r:id="rId8"/>
    <p:sldId id="294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12D45-282B-4019-A411-0C377CCDD77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783EE-2EBC-46CE-8298-699A5E8DEA9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Амбулаторно-поликлиническая структура</a:t>
          </a:r>
        </a:p>
        <a:p>
          <a:r>
            <a:rPr lang="ru-RU" sz="1600" b="1" dirty="0" smtClean="0">
              <a:solidFill>
                <a:schemeClr val="tx1"/>
              </a:solidFill>
            </a:rPr>
            <a:t>ГКБ №1 им. Н.И. Пирогова</a:t>
          </a:r>
        </a:p>
        <a:p>
          <a:r>
            <a:rPr lang="ru-RU" sz="1600" b="1" dirty="0" smtClean="0">
              <a:solidFill>
                <a:schemeClr val="tx1"/>
              </a:solidFill>
            </a:rPr>
            <a:t>складывается из</a:t>
          </a:r>
          <a:endParaRPr lang="ru-RU" sz="1600" b="1" dirty="0">
            <a:solidFill>
              <a:schemeClr val="tx1"/>
            </a:solidFill>
          </a:endParaRPr>
        </a:p>
      </dgm:t>
    </dgm:pt>
    <dgm:pt modelId="{96712FDF-E9B2-4508-B397-B1E9B3B405BE}" type="parTrans" cxnId="{2A17B248-8E28-470D-9A9A-5696FE569A07}">
      <dgm:prSet/>
      <dgm:spPr/>
      <dgm:t>
        <a:bodyPr/>
        <a:lstStyle/>
        <a:p>
          <a:endParaRPr lang="ru-RU"/>
        </a:p>
      </dgm:t>
    </dgm:pt>
    <dgm:pt modelId="{9B3259EC-0373-44F1-955C-C3D401538ACB}" type="sibTrans" cxnId="{2A17B248-8E28-470D-9A9A-5696FE569A07}">
      <dgm:prSet/>
      <dgm:spPr/>
      <dgm:t>
        <a:bodyPr/>
        <a:lstStyle/>
        <a:p>
          <a:endParaRPr lang="ru-RU"/>
        </a:p>
      </dgm:t>
    </dgm:pt>
    <dgm:pt modelId="{8CA5B1B8-3B32-4EF5-8833-3981F7E76DD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Поликлиническое</a:t>
          </a:r>
        </a:p>
        <a:p>
          <a:r>
            <a:rPr lang="ru-RU" sz="2200" b="1" dirty="0" smtClean="0">
              <a:solidFill>
                <a:schemeClr val="tx1"/>
              </a:solidFill>
            </a:rPr>
            <a:t> отделение</a:t>
          </a:r>
          <a:endParaRPr lang="ru-RU" sz="2200" b="1" dirty="0">
            <a:solidFill>
              <a:schemeClr val="tx1"/>
            </a:solidFill>
          </a:endParaRPr>
        </a:p>
      </dgm:t>
    </dgm:pt>
    <dgm:pt modelId="{86D6F510-0371-4B6E-AC65-C89A1CCC13E1}" type="parTrans" cxnId="{209E8AD8-18B2-43AC-93E5-F24338376E9B}">
      <dgm:prSet/>
      <dgm:spPr/>
      <dgm:t>
        <a:bodyPr/>
        <a:lstStyle/>
        <a:p>
          <a:endParaRPr lang="ru-RU"/>
        </a:p>
      </dgm:t>
    </dgm:pt>
    <dgm:pt modelId="{63814425-8118-49B2-B3FA-D5B345F5838C}" type="sibTrans" cxnId="{209E8AD8-18B2-43AC-93E5-F24338376E9B}">
      <dgm:prSet/>
      <dgm:spPr/>
      <dgm:t>
        <a:bodyPr/>
        <a:lstStyle/>
        <a:p>
          <a:endParaRPr lang="ru-RU"/>
        </a:p>
      </dgm:t>
    </dgm:pt>
    <dgm:pt modelId="{63AF241B-CB72-492B-A3C3-0F246BE706EE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Ревматологический </a:t>
          </a:r>
        </a:p>
        <a:p>
          <a:r>
            <a:rPr lang="ru-RU" sz="2200" b="1" dirty="0" smtClean="0">
              <a:solidFill>
                <a:schemeClr val="tx1"/>
              </a:solidFill>
            </a:rPr>
            <a:t>центр</a:t>
          </a:r>
          <a:endParaRPr lang="ru-RU" sz="2200" b="1" dirty="0">
            <a:solidFill>
              <a:schemeClr val="tx1"/>
            </a:solidFill>
          </a:endParaRPr>
        </a:p>
      </dgm:t>
    </dgm:pt>
    <dgm:pt modelId="{814A63ED-4858-43E6-BB71-18E8A8943CD2}" type="parTrans" cxnId="{1FD8E2C2-2038-408F-91A4-EF704739F307}">
      <dgm:prSet/>
      <dgm:spPr/>
      <dgm:t>
        <a:bodyPr/>
        <a:lstStyle/>
        <a:p>
          <a:endParaRPr lang="ru-RU"/>
        </a:p>
      </dgm:t>
    </dgm:pt>
    <dgm:pt modelId="{2F419379-29AA-4367-B364-26A6DC5F8E7C}" type="sibTrans" cxnId="{1FD8E2C2-2038-408F-91A4-EF704739F307}">
      <dgm:prSet/>
      <dgm:spPr/>
      <dgm:t>
        <a:bodyPr/>
        <a:lstStyle/>
        <a:p>
          <a:endParaRPr lang="ru-RU"/>
        </a:p>
      </dgm:t>
    </dgm:pt>
    <dgm:pt modelId="{16F9A3AC-3E1B-4C2A-97C5-9E08E19B8CB6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Флебологический</a:t>
          </a:r>
        </a:p>
        <a:p>
          <a:r>
            <a:rPr lang="ru-RU" sz="2200" b="1" dirty="0" smtClean="0">
              <a:solidFill>
                <a:schemeClr val="tx1"/>
              </a:solidFill>
            </a:rPr>
            <a:t> центр</a:t>
          </a:r>
          <a:endParaRPr lang="ru-RU" sz="2200" b="1" dirty="0">
            <a:solidFill>
              <a:schemeClr val="tx1"/>
            </a:solidFill>
          </a:endParaRPr>
        </a:p>
      </dgm:t>
    </dgm:pt>
    <dgm:pt modelId="{FDF5EA9F-74FC-4CB6-94C1-3DFB43EDF87E}" type="parTrans" cxnId="{5829CDA6-9AF2-495E-9D3B-30ABFEAF777C}">
      <dgm:prSet/>
      <dgm:spPr/>
      <dgm:t>
        <a:bodyPr/>
        <a:lstStyle/>
        <a:p>
          <a:endParaRPr lang="ru-RU"/>
        </a:p>
      </dgm:t>
    </dgm:pt>
    <dgm:pt modelId="{9E26C437-A67B-4D0F-B10A-E0A8C46EEFCA}" type="sibTrans" cxnId="{5829CDA6-9AF2-495E-9D3B-30ABFEAF777C}">
      <dgm:prSet/>
      <dgm:spPr/>
      <dgm:t>
        <a:bodyPr/>
        <a:lstStyle/>
        <a:p>
          <a:endParaRPr lang="ru-RU"/>
        </a:p>
      </dgm:t>
    </dgm:pt>
    <dgm:pt modelId="{9BDEC578-F8CA-4AC2-A1A7-72137843EA4C}">
      <dgm:prSet phldrT="[Текст]"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Консультативно-диагностический</a:t>
          </a:r>
        </a:p>
        <a:p>
          <a:r>
            <a:rPr lang="ru-RU" sz="2200" b="1" dirty="0" smtClean="0">
              <a:solidFill>
                <a:schemeClr val="tx1"/>
              </a:solidFill>
            </a:rPr>
            <a:t>центр</a:t>
          </a:r>
          <a:endParaRPr lang="ru-RU" sz="2200" b="1" dirty="0">
            <a:solidFill>
              <a:schemeClr val="tx1"/>
            </a:solidFill>
          </a:endParaRPr>
        </a:p>
      </dgm:t>
    </dgm:pt>
    <dgm:pt modelId="{958CECED-8252-479E-9B67-417EFAE018D1}" type="parTrans" cxnId="{EB0FF907-7199-4DCA-B446-CE994E6ECEE5}">
      <dgm:prSet/>
      <dgm:spPr/>
      <dgm:t>
        <a:bodyPr/>
        <a:lstStyle/>
        <a:p>
          <a:endParaRPr lang="ru-RU"/>
        </a:p>
      </dgm:t>
    </dgm:pt>
    <dgm:pt modelId="{8DB71FEF-E5F5-40ED-B837-DCDB2C7C25FC}" type="sibTrans" cxnId="{EB0FF907-7199-4DCA-B446-CE994E6ECEE5}">
      <dgm:prSet/>
      <dgm:spPr/>
      <dgm:t>
        <a:bodyPr/>
        <a:lstStyle/>
        <a:p>
          <a:endParaRPr lang="ru-RU"/>
        </a:p>
      </dgm:t>
    </dgm:pt>
    <dgm:pt modelId="{769AF04F-A13E-4CF6-A09A-BC6A573E5F1A}" type="pres">
      <dgm:prSet presAssocID="{AEB12D45-282B-4019-A411-0C377CCDD7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C1F5EF-0F7C-4D25-9810-17CB083E13EA}" type="pres">
      <dgm:prSet presAssocID="{AEB12D45-282B-4019-A411-0C377CCDD772}" presName="matrix" presStyleCnt="0"/>
      <dgm:spPr/>
    </dgm:pt>
    <dgm:pt modelId="{CDFDFF76-B6BD-462F-BD19-F4CB635BA2D6}" type="pres">
      <dgm:prSet presAssocID="{AEB12D45-282B-4019-A411-0C377CCDD772}" presName="tile1" presStyleLbl="node1" presStyleIdx="0" presStyleCnt="4"/>
      <dgm:spPr/>
      <dgm:t>
        <a:bodyPr/>
        <a:lstStyle/>
        <a:p>
          <a:endParaRPr lang="ru-RU"/>
        </a:p>
      </dgm:t>
    </dgm:pt>
    <dgm:pt modelId="{AE6EE13A-7F8E-487C-90D9-9181C9325667}" type="pres">
      <dgm:prSet presAssocID="{AEB12D45-282B-4019-A411-0C377CCDD7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E92D0-762C-4F7B-8E18-8F34E0C6549D}" type="pres">
      <dgm:prSet presAssocID="{AEB12D45-282B-4019-A411-0C377CCDD772}" presName="tile2" presStyleLbl="node1" presStyleIdx="1" presStyleCnt="4" custLinFactNeighborX="5964" custLinFactNeighborY="-478"/>
      <dgm:spPr/>
      <dgm:t>
        <a:bodyPr/>
        <a:lstStyle/>
        <a:p>
          <a:endParaRPr lang="ru-RU"/>
        </a:p>
      </dgm:t>
    </dgm:pt>
    <dgm:pt modelId="{2C61A9FD-EB5A-4AF4-A990-FA9B5681CF9C}" type="pres">
      <dgm:prSet presAssocID="{AEB12D45-282B-4019-A411-0C377CCDD7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AD923-6DDC-4077-8768-E41B39D4162F}" type="pres">
      <dgm:prSet presAssocID="{AEB12D45-282B-4019-A411-0C377CCDD772}" presName="tile3" presStyleLbl="node1" presStyleIdx="2" presStyleCnt="4"/>
      <dgm:spPr/>
      <dgm:t>
        <a:bodyPr/>
        <a:lstStyle/>
        <a:p>
          <a:endParaRPr lang="ru-RU"/>
        </a:p>
      </dgm:t>
    </dgm:pt>
    <dgm:pt modelId="{67A23D47-20A5-4FBD-837B-D0A80BDB9389}" type="pres">
      <dgm:prSet presAssocID="{AEB12D45-282B-4019-A411-0C377CCDD7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D581C-30EA-4C99-9E4C-FB2530EC9979}" type="pres">
      <dgm:prSet presAssocID="{AEB12D45-282B-4019-A411-0C377CCDD772}" presName="tile4" presStyleLbl="node1" presStyleIdx="3" presStyleCnt="4"/>
      <dgm:spPr/>
      <dgm:t>
        <a:bodyPr/>
        <a:lstStyle/>
        <a:p>
          <a:endParaRPr lang="ru-RU"/>
        </a:p>
      </dgm:t>
    </dgm:pt>
    <dgm:pt modelId="{2BD31F44-26B8-46DE-9382-1E2B98F6C0F8}" type="pres">
      <dgm:prSet presAssocID="{AEB12D45-282B-4019-A411-0C377CCDD7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7E366-CFF7-4F70-BEF4-E817000CE243}" type="pres">
      <dgm:prSet presAssocID="{AEB12D45-282B-4019-A411-0C377CCDD77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105168A-CF7B-4852-882B-DC743EDAA8D0}" type="presOf" srcId="{8CA5B1B8-3B32-4EF5-8833-3981F7E76DDC}" destId="{CDFDFF76-B6BD-462F-BD19-F4CB635BA2D6}" srcOrd="0" destOrd="0" presId="urn:microsoft.com/office/officeart/2005/8/layout/matrix1"/>
    <dgm:cxn modelId="{3AE3C332-8DA2-4055-B0B3-687F101090CA}" type="presOf" srcId="{9BDEC578-F8CA-4AC2-A1A7-72137843EA4C}" destId="{51DD581C-30EA-4C99-9E4C-FB2530EC9979}" srcOrd="0" destOrd="0" presId="urn:microsoft.com/office/officeart/2005/8/layout/matrix1"/>
    <dgm:cxn modelId="{9BF34B19-519C-4F16-BA49-446C9E60B551}" type="presOf" srcId="{8CA5B1B8-3B32-4EF5-8833-3981F7E76DDC}" destId="{AE6EE13A-7F8E-487C-90D9-9181C9325667}" srcOrd="1" destOrd="0" presId="urn:microsoft.com/office/officeart/2005/8/layout/matrix1"/>
    <dgm:cxn modelId="{EB0FF907-7199-4DCA-B446-CE994E6ECEE5}" srcId="{C9E783EE-2EBC-46CE-8298-699A5E8DEA98}" destId="{9BDEC578-F8CA-4AC2-A1A7-72137843EA4C}" srcOrd="3" destOrd="0" parTransId="{958CECED-8252-479E-9B67-417EFAE018D1}" sibTransId="{8DB71FEF-E5F5-40ED-B837-DCDB2C7C25FC}"/>
    <dgm:cxn modelId="{5829CDA6-9AF2-495E-9D3B-30ABFEAF777C}" srcId="{C9E783EE-2EBC-46CE-8298-699A5E8DEA98}" destId="{16F9A3AC-3E1B-4C2A-97C5-9E08E19B8CB6}" srcOrd="2" destOrd="0" parTransId="{FDF5EA9F-74FC-4CB6-94C1-3DFB43EDF87E}" sibTransId="{9E26C437-A67B-4D0F-B10A-E0A8C46EEFCA}"/>
    <dgm:cxn modelId="{2F8241D4-BF67-4CBB-9531-6BB44B981862}" type="presOf" srcId="{63AF241B-CB72-492B-A3C3-0F246BE706EE}" destId="{2C61A9FD-EB5A-4AF4-A990-FA9B5681CF9C}" srcOrd="1" destOrd="0" presId="urn:microsoft.com/office/officeart/2005/8/layout/matrix1"/>
    <dgm:cxn modelId="{B5883EA5-098B-4CFC-A95B-ABBD8E81D96C}" type="presOf" srcId="{16F9A3AC-3E1B-4C2A-97C5-9E08E19B8CB6}" destId="{658AD923-6DDC-4077-8768-E41B39D4162F}" srcOrd="0" destOrd="0" presId="urn:microsoft.com/office/officeart/2005/8/layout/matrix1"/>
    <dgm:cxn modelId="{4307E2D7-D667-4472-9DA8-BC73C06A275A}" type="presOf" srcId="{AEB12D45-282B-4019-A411-0C377CCDD772}" destId="{769AF04F-A13E-4CF6-A09A-BC6A573E5F1A}" srcOrd="0" destOrd="0" presId="urn:microsoft.com/office/officeart/2005/8/layout/matrix1"/>
    <dgm:cxn modelId="{1D5E6962-083D-4583-93EA-B82DBA2CD292}" type="presOf" srcId="{9BDEC578-F8CA-4AC2-A1A7-72137843EA4C}" destId="{2BD31F44-26B8-46DE-9382-1E2B98F6C0F8}" srcOrd="1" destOrd="0" presId="urn:microsoft.com/office/officeart/2005/8/layout/matrix1"/>
    <dgm:cxn modelId="{2A17B248-8E28-470D-9A9A-5696FE569A07}" srcId="{AEB12D45-282B-4019-A411-0C377CCDD772}" destId="{C9E783EE-2EBC-46CE-8298-699A5E8DEA98}" srcOrd="0" destOrd="0" parTransId="{96712FDF-E9B2-4508-B397-B1E9B3B405BE}" sibTransId="{9B3259EC-0373-44F1-955C-C3D401538ACB}"/>
    <dgm:cxn modelId="{F9F392D5-4D71-4866-A17D-ECD3DC3CC7EB}" type="presOf" srcId="{16F9A3AC-3E1B-4C2A-97C5-9E08E19B8CB6}" destId="{67A23D47-20A5-4FBD-837B-D0A80BDB9389}" srcOrd="1" destOrd="0" presId="urn:microsoft.com/office/officeart/2005/8/layout/matrix1"/>
    <dgm:cxn modelId="{209E8AD8-18B2-43AC-93E5-F24338376E9B}" srcId="{C9E783EE-2EBC-46CE-8298-699A5E8DEA98}" destId="{8CA5B1B8-3B32-4EF5-8833-3981F7E76DDC}" srcOrd="0" destOrd="0" parTransId="{86D6F510-0371-4B6E-AC65-C89A1CCC13E1}" sibTransId="{63814425-8118-49B2-B3FA-D5B345F5838C}"/>
    <dgm:cxn modelId="{1FD8E2C2-2038-408F-91A4-EF704739F307}" srcId="{C9E783EE-2EBC-46CE-8298-699A5E8DEA98}" destId="{63AF241B-CB72-492B-A3C3-0F246BE706EE}" srcOrd="1" destOrd="0" parTransId="{814A63ED-4858-43E6-BB71-18E8A8943CD2}" sibTransId="{2F419379-29AA-4367-B364-26A6DC5F8E7C}"/>
    <dgm:cxn modelId="{A84F311E-7BED-491D-9C0F-670F50E55A22}" type="presOf" srcId="{63AF241B-CB72-492B-A3C3-0F246BE706EE}" destId="{AEAE92D0-762C-4F7B-8E18-8F34E0C6549D}" srcOrd="0" destOrd="0" presId="urn:microsoft.com/office/officeart/2005/8/layout/matrix1"/>
    <dgm:cxn modelId="{EB56EA11-12FE-490E-93C7-93FAB4550F97}" type="presOf" srcId="{C9E783EE-2EBC-46CE-8298-699A5E8DEA98}" destId="{D2F7E366-CFF7-4F70-BEF4-E817000CE243}" srcOrd="0" destOrd="0" presId="urn:microsoft.com/office/officeart/2005/8/layout/matrix1"/>
    <dgm:cxn modelId="{BAC8C4A2-1058-44A8-8D4C-A3B5754A1594}" type="presParOf" srcId="{769AF04F-A13E-4CF6-A09A-BC6A573E5F1A}" destId="{D3C1F5EF-0F7C-4D25-9810-17CB083E13EA}" srcOrd="0" destOrd="0" presId="urn:microsoft.com/office/officeart/2005/8/layout/matrix1"/>
    <dgm:cxn modelId="{3BADD37A-7A3E-498C-AD3B-83D252670F27}" type="presParOf" srcId="{D3C1F5EF-0F7C-4D25-9810-17CB083E13EA}" destId="{CDFDFF76-B6BD-462F-BD19-F4CB635BA2D6}" srcOrd="0" destOrd="0" presId="urn:microsoft.com/office/officeart/2005/8/layout/matrix1"/>
    <dgm:cxn modelId="{005670D0-AB4E-4668-80F4-78A5C801AC03}" type="presParOf" srcId="{D3C1F5EF-0F7C-4D25-9810-17CB083E13EA}" destId="{AE6EE13A-7F8E-487C-90D9-9181C9325667}" srcOrd="1" destOrd="0" presId="urn:microsoft.com/office/officeart/2005/8/layout/matrix1"/>
    <dgm:cxn modelId="{FF63EB24-BFA7-4D09-914E-50AB320F0354}" type="presParOf" srcId="{D3C1F5EF-0F7C-4D25-9810-17CB083E13EA}" destId="{AEAE92D0-762C-4F7B-8E18-8F34E0C6549D}" srcOrd="2" destOrd="0" presId="urn:microsoft.com/office/officeart/2005/8/layout/matrix1"/>
    <dgm:cxn modelId="{1A9639AF-EAA8-4477-B46C-1A3B929F4524}" type="presParOf" srcId="{D3C1F5EF-0F7C-4D25-9810-17CB083E13EA}" destId="{2C61A9FD-EB5A-4AF4-A990-FA9B5681CF9C}" srcOrd="3" destOrd="0" presId="urn:microsoft.com/office/officeart/2005/8/layout/matrix1"/>
    <dgm:cxn modelId="{FFE7D2CE-73A8-4DA1-B501-966891D691F7}" type="presParOf" srcId="{D3C1F5EF-0F7C-4D25-9810-17CB083E13EA}" destId="{658AD923-6DDC-4077-8768-E41B39D4162F}" srcOrd="4" destOrd="0" presId="urn:microsoft.com/office/officeart/2005/8/layout/matrix1"/>
    <dgm:cxn modelId="{D15F115E-F398-44AB-8070-563B6B13BC61}" type="presParOf" srcId="{D3C1F5EF-0F7C-4D25-9810-17CB083E13EA}" destId="{67A23D47-20A5-4FBD-837B-D0A80BDB9389}" srcOrd="5" destOrd="0" presId="urn:microsoft.com/office/officeart/2005/8/layout/matrix1"/>
    <dgm:cxn modelId="{5FD6821D-E4F9-40DA-8CCA-CEEAAC0839DD}" type="presParOf" srcId="{D3C1F5EF-0F7C-4D25-9810-17CB083E13EA}" destId="{51DD581C-30EA-4C99-9E4C-FB2530EC9979}" srcOrd="6" destOrd="0" presId="urn:microsoft.com/office/officeart/2005/8/layout/matrix1"/>
    <dgm:cxn modelId="{C4CE3912-D0AA-4E8C-AFCA-E2355D52AEF6}" type="presParOf" srcId="{D3C1F5EF-0F7C-4D25-9810-17CB083E13EA}" destId="{2BD31F44-26B8-46DE-9382-1E2B98F6C0F8}" srcOrd="7" destOrd="0" presId="urn:microsoft.com/office/officeart/2005/8/layout/matrix1"/>
    <dgm:cxn modelId="{E5A62F17-DE19-47D7-8353-7982C1C3D42C}" type="presParOf" srcId="{769AF04F-A13E-4CF6-A09A-BC6A573E5F1A}" destId="{D2F7E366-CFF7-4F70-BEF4-E817000CE243}" srcOrd="1" destOrd="0" presId="urn:microsoft.com/office/officeart/2005/8/layout/matrix1"/>
  </dgm:cxnLst>
  <dgm:bg>
    <a:gradFill>
      <a:gsLst>
        <a:gs pos="0">
          <a:schemeClr val="accent1">
            <a:lumMod val="75000"/>
            <a:alpha val="80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10800000" scaled="1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FDFF76-B6BD-462F-BD19-F4CB635BA2D6}">
      <dsp:nvSpPr>
        <dsp:cNvPr id="0" name=""/>
        <dsp:cNvSpPr/>
      </dsp:nvSpPr>
      <dsp:spPr>
        <a:xfrm rot="16200000">
          <a:off x="645938" y="-645938"/>
          <a:ext cx="2925762" cy="421764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Поликлиническое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 отделение</a:t>
          </a:r>
          <a:endParaRPr lang="ru-RU" sz="2200" b="1" kern="1200" dirty="0">
            <a:solidFill>
              <a:schemeClr val="tx1"/>
            </a:solidFill>
          </a:endParaRPr>
        </a:p>
      </dsp:txBody>
      <dsp:txXfrm rot="16200000">
        <a:off x="1011659" y="-1011659"/>
        <a:ext cx="2194321" cy="4217640"/>
      </dsp:txXfrm>
    </dsp:sp>
    <dsp:sp modelId="{AEAE92D0-762C-4F7B-8E18-8F34E0C6549D}">
      <dsp:nvSpPr>
        <dsp:cNvPr id="0" name=""/>
        <dsp:cNvSpPr/>
      </dsp:nvSpPr>
      <dsp:spPr>
        <a:xfrm>
          <a:off x="4217640" y="0"/>
          <a:ext cx="4217640" cy="2925762"/>
        </a:xfrm>
        <a:prstGeom prst="round1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Ревматологический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центр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4217640" y="0"/>
        <a:ext cx="4217640" cy="2194321"/>
      </dsp:txXfrm>
    </dsp:sp>
    <dsp:sp modelId="{658AD923-6DDC-4077-8768-E41B39D4162F}">
      <dsp:nvSpPr>
        <dsp:cNvPr id="0" name=""/>
        <dsp:cNvSpPr/>
      </dsp:nvSpPr>
      <dsp:spPr>
        <a:xfrm rot="10800000">
          <a:off x="0" y="2925762"/>
          <a:ext cx="4217640" cy="2925762"/>
        </a:xfrm>
        <a:prstGeom prst="round1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Флебологический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 центр</a:t>
          </a:r>
          <a:endParaRPr lang="ru-RU" sz="2200" b="1" kern="1200" dirty="0">
            <a:solidFill>
              <a:schemeClr val="tx1"/>
            </a:solidFill>
          </a:endParaRPr>
        </a:p>
      </dsp:txBody>
      <dsp:txXfrm rot="10800000">
        <a:off x="0" y="3657203"/>
        <a:ext cx="4217640" cy="2194321"/>
      </dsp:txXfrm>
    </dsp:sp>
    <dsp:sp modelId="{51DD581C-30EA-4C99-9E4C-FB2530EC9979}">
      <dsp:nvSpPr>
        <dsp:cNvPr id="0" name=""/>
        <dsp:cNvSpPr/>
      </dsp:nvSpPr>
      <dsp:spPr>
        <a:xfrm rot="5400000">
          <a:off x="4863578" y="2279823"/>
          <a:ext cx="2925762" cy="4217640"/>
        </a:xfrm>
        <a:prstGeom prst="round1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Консультативно-диагностический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центр</a:t>
          </a:r>
          <a:endParaRPr lang="ru-RU" sz="2200" b="1" kern="1200" dirty="0">
            <a:solidFill>
              <a:schemeClr val="tx1"/>
            </a:solidFill>
          </a:endParaRPr>
        </a:p>
      </dsp:txBody>
      <dsp:txXfrm rot="5400000">
        <a:off x="5229299" y="2645544"/>
        <a:ext cx="2194321" cy="4217640"/>
      </dsp:txXfrm>
    </dsp:sp>
    <dsp:sp modelId="{D2F7E366-CFF7-4F70-BEF4-E817000CE243}">
      <dsp:nvSpPr>
        <dsp:cNvPr id="0" name=""/>
        <dsp:cNvSpPr/>
      </dsp:nvSpPr>
      <dsp:spPr>
        <a:xfrm>
          <a:off x="2952347" y="2194321"/>
          <a:ext cx="2530584" cy="14628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Амбулаторно-поликлиническая структура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ГКБ №1 им. Н.И. Пирогова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складывается из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952347" y="2194321"/>
        <a:ext cx="2530584" cy="1462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D690-8469-4F5E-9021-26AD7DCE08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6F058-9EAE-4CEC-B866-D1C7DC2834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35B76-E62D-4CD4-B66B-108B4E2313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D0703D-D961-4057-A457-210AEA5D8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93EC18-8A4B-48A9-B91A-65546962E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97A4D-6C9B-4D8C-B4BA-9D3BAF8B6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81043-4178-4324-8510-C7B52C778E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8AFDA-8522-43AE-A25A-83D721C9B7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16C8-6684-43E6-86DB-8D00AFDAA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B0BD-875B-4883-BCD2-583A75B03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01CE-F362-4EC0-AD4E-348356650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37082-C8FB-4581-9DC9-00E05EA2C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B138B-A35B-4412-B67B-EE306A304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C00A00C-595D-4721-A366-BD0B48CF89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79512"/>
            <a:ext cx="9144000" cy="792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43528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поликлиника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r>
              <a:rPr lang="ru-RU" dirty="0" smtClean="0"/>
              <a:t>Терапевтическое </a:t>
            </a:r>
            <a:r>
              <a:rPr lang="ru-RU" dirty="0"/>
              <a:t>отделение</a:t>
            </a:r>
          </a:p>
          <a:p>
            <a:r>
              <a:rPr lang="ru-RU" dirty="0" smtClean="0"/>
              <a:t>Кабинет медицинской профилактики</a:t>
            </a:r>
          </a:p>
          <a:p>
            <a:r>
              <a:rPr lang="ru-RU" dirty="0" smtClean="0"/>
              <a:t>Кабинет полиморбидной патологии</a:t>
            </a:r>
            <a:endParaRPr lang="ru-RU" dirty="0"/>
          </a:p>
          <a:p>
            <a:r>
              <a:rPr lang="ru-RU" dirty="0"/>
              <a:t>Хирургическое </a:t>
            </a:r>
            <a:r>
              <a:rPr lang="ru-RU" dirty="0" smtClean="0"/>
              <a:t>отделение</a:t>
            </a:r>
          </a:p>
          <a:p>
            <a:r>
              <a:rPr lang="ru-RU" dirty="0" smtClean="0"/>
              <a:t>Стоматологическое отделение</a:t>
            </a:r>
            <a:endParaRPr lang="ru-RU" dirty="0"/>
          </a:p>
          <a:p>
            <a:r>
              <a:rPr lang="ru-RU" dirty="0" smtClean="0"/>
              <a:t>Дневной стационар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прикрепленного населения по участкам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382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Округ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ДОНСКОЙ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ДОНСКОЙ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76819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Кол-во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прикрепленных</a:t>
                      </a:r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6752</a:t>
                      </a: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6802</a:t>
                      </a: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108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Динамика времени ожидания приема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1794" name="Picture 2" descr="G:\ПИРОГОВ Н.И\Донской\2018\Динами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2818" name="Picture 2" descr="G:\ПИРОГОВ Н.И\Донской\2018\Структура при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ожидания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42" name="Picture 2" descr="G:\ПИРОГОВ Н.И\Донской\2018\Ожидание при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Обеспеченность по самозаписи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4866" name="Picture 2" descr="G:\ПИРОГОВ Н.И\Донской\2018\Обеспеченность запис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133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71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поликлиника</vt:lpstr>
      <vt:lpstr>Численность прикрепленного населения по участкам</vt:lpstr>
      <vt:lpstr>Динамика времени ожидания приема</vt:lpstr>
      <vt:lpstr>Структура прием</vt:lpstr>
      <vt:lpstr>Время ожидания приема</vt:lpstr>
      <vt:lpstr>Обеспеченность по самозаписи</vt:lpstr>
      <vt:lpstr>Спасибо за внимание!</vt:lpstr>
    </vt:vector>
  </TitlesOfParts>
  <Company>Пираты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109</cp:revision>
  <dcterms:created xsi:type="dcterms:W3CDTF">2008-04-27T12:12:05Z</dcterms:created>
  <dcterms:modified xsi:type="dcterms:W3CDTF">2018-03-01T07:10:54Z</dcterms:modified>
</cp:coreProperties>
</file>