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5" r:id="rId1"/>
  </p:sldMasterIdLst>
  <p:notesMasterIdLst>
    <p:notesMasterId r:id="rId24"/>
  </p:notesMasterIdLst>
  <p:sldIdLst>
    <p:sldId id="256" r:id="rId2"/>
    <p:sldId id="294" r:id="rId3"/>
    <p:sldId id="295" r:id="rId4"/>
    <p:sldId id="330" r:id="rId5"/>
    <p:sldId id="316" r:id="rId6"/>
    <p:sldId id="297" r:id="rId7"/>
    <p:sldId id="296" r:id="rId8"/>
    <p:sldId id="315" r:id="rId9"/>
    <p:sldId id="314" r:id="rId10"/>
    <p:sldId id="310" r:id="rId11"/>
    <p:sldId id="300" r:id="rId12"/>
    <p:sldId id="319" r:id="rId13"/>
    <p:sldId id="301" r:id="rId14"/>
    <p:sldId id="320" r:id="rId15"/>
    <p:sldId id="321" r:id="rId16"/>
    <p:sldId id="328" r:id="rId17"/>
    <p:sldId id="303" r:id="rId18"/>
    <p:sldId id="325" r:id="rId19"/>
    <p:sldId id="324" r:id="rId20"/>
    <p:sldId id="323" r:id="rId21"/>
    <p:sldId id="329" r:id="rId22"/>
    <p:sldId id="331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FFFF"/>
    <a:srgbClr val="000066"/>
    <a:srgbClr val="FF0066"/>
    <a:srgbClr val="9966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8750" autoAdjust="0"/>
  </p:normalViewPr>
  <p:slideViewPr>
    <p:cSldViewPr>
      <p:cViewPr varScale="1">
        <p:scale>
          <a:sx n="104" d="100"/>
          <a:sy n="104" d="100"/>
        </p:scale>
        <p:origin x="-18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016CE1E-8C41-476C-BC52-1ECE3B43B53F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D8F89CB-9584-4FD8-981F-ED526A79D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0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E27C9-8129-4055-B85D-25E49DA1F8C3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D0D1-0C86-4ADA-9D7C-C62056EFA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BCBE-27FF-41B5-86D3-6BB8ED3623AF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4E6D5-9865-488B-A2E4-22D73ABEE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7F60-54CA-4D70-9812-61770DD8F4DB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85B1D-D3D7-47F3-BF8C-1C22537E2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55E3F-8FC8-4D02-9E06-102463118AD2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5CDD-2660-4088-A7DD-D4979A2BE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D173-2013-4A20-AF41-B72D8706F87B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3FB81-412F-45C1-9F5E-E4E1E0ABC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1B48-D0DD-48D0-BE51-87FDDFA330D1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6C47-0E08-4355-9DC4-72BBD8E73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2A71-19A9-4AE7-B69F-937F0B86D135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68BD-DC2B-4561-ACDE-E4AC5EA59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43AE-34A8-4AA2-BFC8-B77864A507CD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F3386-9EE7-47E2-9848-2A2138834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7209-0565-48C0-AFB9-BF0B9E32A33B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C0923-8497-4031-926B-05F511ABF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F98EE-56D5-4DBE-8553-0C24572194D6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A5B25-0F73-4763-899B-ACCD213EA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AC7CB-349B-464E-BED4-FC99FCEAA793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3DB53-6DB5-445E-8151-D6838A0C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782F-9E29-4104-AEE5-C9F5AFE29D95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19B9-4D28-435E-824A-2CDD183A9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BF436FA-D74E-4692-B1B3-F6CE75AE65DE}" type="datetimeFigureOut">
              <a:rPr lang="ru-RU"/>
              <a:pPr>
                <a:defRPr/>
              </a:pPr>
              <a:t>25.01.2016</a:t>
            </a:fld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7ED906-3543-4CE9-BF54-DF83ACA82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052513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B050"/>
                </a:solidFill>
              </a:rPr>
              <a:t>ОТЧЁТ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о работе поликлинического отделения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ГБУЗ Городской клинической больницы № 4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Департамента здравоохранения 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города Москвы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Нагайцев Александр Геннадьевич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5997575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2015 год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3429000"/>
            <a:ext cx="536416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03263"/>
              </p:ext>
            </p:extLst>
          </p:nvPr>
        </p:nvGraphicFramePr>
        <p:xfrm>
          <a:off x="323850" y="1844675"/>
          <a:ext cx="8640765" cy="1835151"/>
        </p:xfrm>
        <a:graphic>
          <a:graphicData uri="http://schemas.openxmlformats.org/drawingml/2006/table">
            <a:tbl>
              <a:tblPr/>
              <a:tblGrid>
                <a:gridCol w="1046163"/>
                <a:gridCol w="1069975"/>
                <a:gridCol w="1635125"/>
                <a:gridCol w="1636712"/>
                <a:gridCol w="516359"/>
                <a:gridCol w="432048"/>
                <a:gridCol w="686720"/>
                <a:gridCol w="1617663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группа (человек)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группа (человек)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группа (человек)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оплачено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7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7102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7102 (100%)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53" name="Rectangle 1"/>
          <p:cNvSpPr>
            <a:spLocks noChangeArrowheads="1"/>
          </p:cNvSpPr>
          <p:nvPr/>
        </p:nvSpPr>
        <p:spPr bwMode="auto">
          <a:xfrm>
            <a:off x="2556865" y="1142613"/>
            <a:ext cx="4030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 algn="ctr"/>
            <a:r>
              <a:rPr lang="ru-RU" sz="1200" b="1" dirty="0">
                <a:latin typeface="Arial" charset="0"/>
                <a:ea typeface="Times New Roman" pitchFamily="18" charset="0"/>
              </a:rPr>
              <a:t>ДИСПАНСЕРИЗАЦИЯ НАСЕЛЕНИЯ в </a:t>
            </a:r>
            <a:r>
              <a:rPr lang="ru-RU" sz="1200" b="1" dirty="0" smtClean="0">
                <a:latin typeface="Arial" charset="0"/>
                <a:ea typeface="Times New Roman" pitchFamily="18" charset="0"/>
              </a:rPr>
              <a:t>2015 </a:t>
            </a:r>
            <a:r>
              <a:rPr lang="ru-RU" sz="1200" b="1" dirty="0">
                <a:latin typeface="Arial" charset="0"/>
                <a:ea typeface="Times New Roman" pitchFamily="18" charset="0"/>
              </a:rPr>
              <a:t>г.</a:t>
            </a:r>
            <a:endParaRPr lang="ru-RU" dirty="0">
              <a:latin typeface="Arial" charset="0"/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8229600" cy="28733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Регистрация заболеваемости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777928"/>
              </p:ext>
            </p:extLst>
          </p:nvPr>
        </p:nvGraphicFramePr>
        <p:xfrm>
          <a:off x="467544" y="908723"/>
          <a:ext cx="8352928" cy="5440432"/>
        </p:xfrm>
        <a:graphic>
          <a:graphicData uri="http://schemas.openxmlformats.org/drawingml/2006/table">
            <a:tbl>
              <a:tblPr/>
              <a:tblGrid>
                <a:gridCol w="663223"/>
                <a:gridCol w="4507240"/>
                <a:gridCol w="1192798"/>
                <a:gridCol w="1989667"/>
              </a:tblGrid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Зарегистрировано заболеваний - всего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32901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41606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Инфекционные и паразитарные болезни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Новообразования - всего, из них: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445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346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3.1.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Злокачественные новообразования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124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эндокринной системы, расстройства питания и нарушения обмена веществ - всего, из них: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1960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1701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4.1.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щитовидной железы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542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4.2.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Сахарный диабет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739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856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нервной системы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719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1123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системы кровообращения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6191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9353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Болезни, характеризующиеся повышенным кровяным давлением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1742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2882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Ишемическая болезнь сердца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1111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1896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Острый инфаркт миокарда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Цереброваскулярные болезни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1670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1870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Острые респираторные инфекции нижних дыхательных путей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2841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3441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12.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органов пищеварения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1413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1725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13.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костно-мышечной системы и соединительной ткани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5524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8429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14.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мочеполовой системы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2099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2185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15.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глаза и его придаточного аппарата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1561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561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16.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7744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8263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9854" marR="19854" marT="32663" marB="326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202109"/>
            <a:ext cx="84604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Численность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населения 18 лет и старше: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19662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692275" y="0"/>
            <a:ext cx="5616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Регистрация </a:t>
            </a:r>
            <a:r>
              <a:rPr lang="ru-RU" b="1" dirty="0">
                <a:solidFill>
                  <a:srgbClr val="00B0F0"/>
                </a:solidFill>
              </a:rPr>
              <a:t>заболеваемости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997657"/>
              </p:ext>
            </p:extLst>
          </p:nvPr>
        </p:nvGraphicFramePr>
        <p:xfrm>
          <a:off x="323527" y="908724"/>
          <a:ext cx="8640962" cy="5869952"/>
        </p:xfrm>
        <a:graphic>
          <a:graphicData uri="http://schemas.openxmlformats.org/drawingml/2006/table">
            <a:tbl>
              <a:tblPr/>
              <a:tblGrid>
                <a:gridCol w="686092"/>
                <a:gridCol w="4662662"/>
                <a:gridCol w="1233931"/>
                <a:gridCol w="2058277"/>
              </a:tblGrid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100" b="1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Зарегистрировано заболеваний - всего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16105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19503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Инфекционные и паразитарные болезни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Новообразования - всего, из них: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244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212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3.1.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Злокачественные новообразования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эндокринной системы, расстройства питания и нарушения обмена веществ - всего, из них: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1448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1272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4.1.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щитовидной железы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719</a:t>
                      </a:r>
                      <a:endParaRPr lang="ru-RU" sz="11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394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4.2.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Сахарный диабет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572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662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нервной системы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271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259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системы кровообращения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4813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6996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Болезни, характеризующиеся повышенным кровяным давлением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1479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2165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Ишемическая болезнь сердца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990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1670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Острый инфаркт миокарда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Цереброваскулярные болезни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1293</a:t>
                      </a:r>
                      <a:endParaRPr lang="ru-RU" sz="11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1581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Острые респираторные инфекции нижних дыхательных путей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736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842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12.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Болезни органов пищеварения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714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702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13.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костно-мышечной системы и соединительной ткани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3044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3845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14.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мочеполовой системы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1209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1220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Болезни глаза и его придаточного аппарата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1143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482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16.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110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1470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1468</a:t>
                      </a:r>
                      <a:endParaRPr lang="ru-RU" sz="1100" dirty="0">
                        <a:latin typeface="Arial"/>
                        <a:ea typeface="Times New Roman"/>
                      </a:endParaRPr>
                    </a:p>
                  </a:txBody>
                  <a:tcPr marL="18412" marR="18412" marT="30291" marB="302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266746"/>
            <a:ext cx="87129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Численность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населения старше трудоспособного возраста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10949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342900" eaLnBrk="0" hangingPunct="0"/>
            <a:r>
              <a:rPr lang="ru-RU" sz="1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55 лет у женщин и с 60 лет у мужчин)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8888" y="620713"/>
            <a:ext cx="7058025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ГОСПИТАЛИЗАЦИЯ ПО ПОЛИКЛИНИЧЕСКОМУ ОТДЕЛЕНИЮ </a:t>
            </a:r>
            <a:r>
              <a:rPr lang="ru-RU" sz="3600" b="1" i="1" dirty="0" smtClean="0">
                <a:solidFill>
                  <a:srgbClr val="00FF00"/>
                </a:solidFill>
              </a:rPr>
              <a:t/>
            </a:r>
            <a:br>
              <a:rPr lang="ru-RU" sz="3600" b="1" i="1" dirty="0" smtClean="0">
                <a:solidFill>
                  <a:srgbClr val="00FF00"/>
                </a:solidFill>
              </a:rPr>
            </a:br>
            <a:endParaRPr lang="ru-RU" sz="3600" dirty="0" smtClean="0">
              <a:solidFill>
                <a:srgbClr val="00FF00"/>
              </a:solidFill>
            </a:endParaRPr>
          </a:p>
        </p:txBody>
      </p:sp>
      <p:graphicFrame>
        <p:nvGraphicFramePr>
          <p:cNvPr id="16387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056397"/>
              </p:ext>
            </p:extLst>
          </p:nvPr>
        </p:nvGraphicFramePr>
        <p:xfrm>
          <a:off x="1473200" y="1346200"/>
          <a:ext cx="6308725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Лист" r:id="rId3" imgW="6305443" imgH="4143420" progId="Excel.Sheet.8">
                  <p:embed/>
                </p:oleObj>
              </mc:Choice>
              <mc:Fallback>
                <p:oleObj name="Лист" r:id="rId3" imgW="6305443" imgH="4143420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308725" cy="414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7" name="Rectangle 1"/>
          <p:cNvSpPr>
            <a:spLocks noChangeArrowheads="1"/>
          </p:cNvSpPr>
          <p:nvPr/>
        </p:nvSpPr>
        <p:spPr bwMode="auto">
          <a:xfrm>
            <a:off x="1619671" y="908720"/>
            <a:ext cx="56880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СТОМАТОЛОГИЧЕСКОГО  ОТДЕЛЕНИЯ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50138"/>
              </p:ext>
            </p:extLst>
          </p:nvPr>
        </p:nvGraphicFramePr>
        <p:xfrm>
          <a:off x="251517" y="1700808"/>
          <a:ext cx="8784978" cy="1612936"/>
        </p:xfrm>
        <a:graphic>
          <a:graphicData uri="http://schemas.openxmlformats.org/drawingml/2006/table">
            <a:tbl>
              <a:tblPr/>
              <a:tblGrid>
                <a:gridCol w="750853"/>
                <a:gridCol w="1201365"/>
                <a:gridCol w="1201365"/>
                <a:gridCol w="675767"/>
                <a:gridCol w="965158"/>
                <a:gridCol w="924063"/>
                <a:gridCol w="1065213"/>
                <a:gridCol w="1065213"/>
                <a:gridCol w="935981"/>
              </a:tblGrid>
              <a:tr h="3321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Число посещений стоматологов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Лечебная работа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Профилактическая работа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Всего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 т.ч.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первичных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Вылечено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зубов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Удалено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зубов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Всего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санировано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Осмотрено по плану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Санировано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Проведен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курс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профил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1" marR="4441" marT="66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2015г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18037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3558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7440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1682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2374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1090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370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938</a:t>
                      </a:r>
                    </a:p>
                  </a:txBody>
                  <a:tcPr marL="47961" marR="47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88654"/>
              </p:ext>
            </p:extLst>
          </p:nvPr>
        </p:nvGraphicFramePr>
        <p:xfrm>
          <a:off x="395288" y="1052513"/>
          <a:ext cx="8208962" cy="4147820"/>
        </p:xfrm>
        <a:graphic>
          <a:graphicData uri="http://schemas.openxmlformats.org/drawingml/2006/table">
            <a:tbl>
              <a:tblPr/>
              <a:tblGrid>
                <a:gridCol w="3722687"/>
                <a:gridCol w="2154238"/>
                <a:gridCol w="233203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Дифтерия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Дифтери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Столбняк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Столбняка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Гепатита «А»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Гепатита «А»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Гепатит «В»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Гепатит «В»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Гепатит «В»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RV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краснухи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1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энцефалита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энцефалита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энцефалита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дизентерия Зонне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Пневмококковая инфекция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16" name="Rectangle 1"/>
          <p:cNvSpPr>
            <a:spLocks noChangeArrowheads="1"/>
          </p:cNvSpPr>
          <p:nvPr/>
        </p:nvSpPr>
        <p:spPr bwMode="auto">
          <a:xfrm>
            <a:off x="539750" y="333375"/>
            <a:ext cx="80645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010" tIns="152352" bIns="38088" anchor="ctr">
            <a:spAutoFit/>
          </a:bodyPr>
          <a:lstStyle/>
          <a:p>
            <a:pPr lvl="1" algn="ctr"/>
            <a:r>
              <a:rPr lang="ru-RU" sz="1200" b="1" dirty="0">
                <a:solidFill>
                  <a:srgbClr val="0070C0"/>
                </a:solidFill>
                <a:latin typeface="Cambria" pitchFamily="18" charset="0"/>
              </a:rPr>
              <a:t>РАБОТА ПО ВАКЦИНАЦИИ    за </a:t>
            </a:r>
            <a:r>
              <a:rPr lang="ru-RU" sz="1200" b="1" dirty="0" smtClean="0">
                <a:solidFill>
                  <a:srgbClr val="0070C0"/>
                </a:solidFill>
                <a:latin typeface="Cambria" pitchFamily="18" charset="0"/>
              </a:rPr>
              <a:t>2015 </a:t>
            </a:r>
            <a:r>
              <a:rPr lang="ru-RU" sz="1200" b="1" dirty="0">
                <a:solidFill>
                  <a:srgbClr val="0070C0"/>
                </a:solidFill>
                <a:latin typeface="Cambria" pitchFamily="18" charset="0"/>
              </a:rPr>
              <a:t>г.</a:t>
            </a:r>
            <a:endParaRPr lang="ru-RU" sz="1400" b="1" i="1" dirty="0">
              <a:solidFill>
                <a:srgbClr val="0070C0"/>
              </a:solidFill>
              <a:latin typeface="Cambria" pitchFamily="18" charset="0"/>
            </a:endParaRPr>
          </a:p>
          <a:p>
            <a:pPr lvl="1" algn="just" eaLnBrk="0" hangingPunct="0"/>
            <a:endParaRPr lang="ru-RU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43042"/>
              </p:ext>
            </p:extLst>
          </p:nvPr>
        </p:nvGraphicFramePr>
        <p:xfrm>
          <a:off x="179512" y="691340"/>
          <a:ext cx="8677026" cy="5820508"/>
        </p:xfrm>
        <a:graphic>
          <a:graphicData uri="http://schemas.openxmlformats.org/drawingml/2006/table">
            <a:tbl>
              <a:tblPr/>
              <a:tblGrid>
                <a:gridCol w="3679170"/>
                <a:gridCol w="1455445"/>
                <a:gridCol w="1225880"/>
                <a:gridCol w="2316531"/>
              </a:tblGrid>
              <a:tr h="60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Состояло в общей базе АП№29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31.12.14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Получили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(бюджет)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в том числе: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1451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13.004.198,66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 Великой Отечественной войны, и приравненные к ним лица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302982,01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 Великой Отечественной войны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32424,53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Лицо, награжденное знаком «Жителю блокадного Ленинграда»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10954,08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семьи погибшего (умершего) инвалида Великой Отечественной войны, участника Великой Отечественной войны и ветерана боевых действий..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160428,63</a:t>
                      </a:r>
                      <a:endParaRPr lang="ru-RU" sz="11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Ветеран боевых действий из числа военнослужащих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12739,18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12484670,23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Лица, подвергшиеся воздействию радиации вследствие катастрофы на Чернобыльской АЭС, а также вследствие ядерных испытаний на Семипалатинском полигоне, и приравненные к ним категории граждан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465" marR="3746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в том числе: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7.375.698,40</a:t>
                      </a: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Труженик тыла в годы Великой Отечественной войны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12227,01</a:t>
                      </a: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 обороны Москвы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Почетный донор РФ (СССР)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17174,75</a:t>
                      </a: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Беременная женщина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Реабилитированные и граждане, признанные пострадавшими от политических репрессий, члены их семей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30665,53</a:t>
                      </a: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Житель города Москвы, имеющий заболевание (соответствии с распоряжением Правительства Москвы от 10.08.2005 № 1506-РП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7315631,11</a:t>
                      </a:r>
                    </a:p>
                  </a:txBody>
                  <a:tcPr marL="37315" marR="3731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46" name="TextBox 4"/>
          <p:cNvSpPr txBox="1">
            <a:spLocks noChangeArrowheads="1"/>
          </p:cNvSpPr>
          <p:nvPr/>
        </p:nvSpPr>
        <p:spPr bwMode="auto">
          <a:xfrm>
            <a:off x="250825" y="1"/>
            <a:ext cx="86416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ДЛО 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(Аптечный пункт№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29)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0560"/>
              </p:ext>
            </p:extLst>
          </p:nvPr>
        </p:nvGraphicFramePr>
        <p:xfrm>
          <a:off x="251520" y="1235958"/>
          <a:ext cx="8784976" cy="4470903"/>
        </p:xfrm>
        <a:graphic>
          <a:graphicData uri="http://schemas.openxmlformats.org/drawingml/2006/table">
            <a:tbl>
              <a:tblPr/>
              <a:tblGrid>
                <a:gridCol w="760863"/>
                <a:gridCol w="5677319"/>
                <a:gridCol w="2346794"/>
              </a:tblGrid>
              <a:tr h="53685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исследований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6913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УЗИ+ЭХОКГ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5726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3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Гастроскопия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</a:rPr>
                        <a:t>797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3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Ректосигмоколоноскопия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</a:rPr>
                        <a:t>168</a:t>
                      </a: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ЭКГ всего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9715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поликлинике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9302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дому: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413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0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ХОЛТЕРОВСКОЕ МОНИТОРИРОВАНИЕ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6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СМАД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2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МРТ+КТ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3132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60" marR="19460" marT="76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051720" y="589624"/>
            <a:ext cx="45726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  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ДИАГНОСТИЧЕСКИХ    ОТДЕЛЕНИЙ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69839"/>
              </p:ext>
            </p:extLst>
          </p:nvPr>
        </p:nvGraphicFramePr>
        <p:xfrm>
          <a:off x="395537" y="765175"/>
          <a:ext cx="8568951" cy="4078193"/>
        </p:xfrm>
        <a:graphic>
          <a:graphicData uri="http://schemas.openxmlformats.org/drawingml/2006/table">
            <a:tbl>
              <a:tblPr/>
              <a:tblGrid>
                <a:gridCol w="3755830"/>
                <a:gridCol w="2818959"/>
                <a:gridCol w="1994162"/>
              </a:tblGrid>
              <a:tr h="336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Участники ВОВ, в том числе инвалиды ВОВ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показателей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2015год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За 2014 год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Состоит под диспансерным наблюдением на конец отчетного года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Снято с диспансерного наблюдения в течение отчетного года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выехало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умерло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Состоит по группам инвалидности: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Получили стационарное лечение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Получили санаторно-курортное лечение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9" marR="23769" marT="39103" marB="39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09" name="Rectangle 1"/>
          <p:cNvSpPr>
            <a:spLocks noChangeArrowheads="1"/>
          </p:cNvSpPr>
          <p:nvPr/>
        </p:nvSpPr>
        <p:spPr bwMode="auto">
          <a:xfrm>
            <a:off x="2732088" y="26988"/>
            <a:ext cx="4183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Диспансерное наблюдение за инвалидами и участниками</a:t>
            </a:r>
            <a:endParaRPr lang="ru-RU" sz="600">
              <a:solidFill>
                <a:srgbClr val="0070C0"/>
              </a:solidFill>
              <a:latin typeface="Arial" charset="0"/>
              <a:ea typeface="Calibri" pitchFamily="34" charset="0"/>
            </a:endParaRPr>
          </a:p>
          <a:p>
            <a:pPr algn="ctr" eaLnBrk="0" hangingPunct="0"/>
            <a:r>
              <a:rPr lang="ru-RU" sz="12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Великой Отечественной войны</a:t>
            </a:r>
          </a:p>
          <a:p>
            <a:pPr algn="ctr" eaLnBrk="0" hangingPunct="0"/>
            <a:r>
              <a:rPr lang="ru-RU" sz="1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Поликлиническое отделение</a:t>
            </a:r>
            <a:endParaRPr lang="ru-RU" sz="600">
              <a:solidFill>
                <a:srgbClr val="0070C0"/>
              </a:solidFill>
              <a:latin typeface="Arial" charset="0"/>
            </a:endParaRPr>
          </a:p>
          <a:p>
            <a:pPr algn="ctr" eaLnBrk="0" hangingPunct="0"/>
            <a:endParaRPr lang="ru-RU">
              <a:solidFill>
                <a:srgbClr val="0070C0"/>
              </a:solidFill>
              <a:latin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25911"/>
              </p:ext>
            </p:extLst>
          </p:nvPr>
        </p:nvGraphicFramePr>
        <p:xfrm>
          <a:off x="395536" y="5013176"/>
          <a:ext cx="8568952" cy="1462463"/>
        </p:xfrm>
        <a:graphic>
          <a:graphicData uri="http://schemas.openxmlformats.org/drawingml/2006/table">
            <a:tbl>
              <a:tblPr/>
              <a:tblGrid>
                <a:gridCol w="2664296"/>
                <a:gridCol w="1080120"/>
                <a:gridCol w="1944216"/>
                <a:gridCol w="936104"/>
                <a:gridCol w="1944216"/>
              </a:tblGrid>
              <a:tr h="258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Группа инвалидности</a:t>
                      </a: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Чернобыльцы</a:t>
                      </a:r>
                      <a:endParaRPr lang="ru-RU" sz="1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Инвалиды трудоспособного возраста</a:t>
                      </a:r>
                      <a:endParaRPr lang="ru-RU" sz="1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</a:t>
                      </a:r>
                      <a:endParaRPr lang="ru-RU" sz="1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пенсионного возраста</a:t>
                      </a:r>
                      <a:endParaRPr lang="ru-RU" sz="1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I группа</a:t>
                      </a:r>
                      <a:endParaRPr lang="ru-RU" sz="140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0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77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II группа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5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309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5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2068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III группа</a:t>
                      </a:r>
                      <a:endParaRPr lang="ru-RU" sz="140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1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327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6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/>
                          <a:ea typeface="Times New Roman"/>
                        </a:rPr>
                        <a:t>1286</a:t>
                      </a:r>
                      <a:endParaRPr lang="ru-RU" sz="1400" dirty="0">
                        <a:latin typeface="Arial"/>
                        <a:ea typeface="Times New Roman"/>
                      </a:endParaRPr>
                    </a:p>
                  </a:txBody>
                  <a:tcPr marL="12157" marR="12157" marT="20000" marB="2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8" name="Rectangle 1"/>
          <p:cNvSpPr>
            <a:spLocks noChangeArrowheads="1"/>
          </p:cNvSpPr>
          <p:nvPr/>
        </p:nvSpPr>
        <p:spPr bwMode="auto">
          <a:xfrm>
            <a:off x="2987824" y="410071"/>
            <a:ext cx="332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Деятельность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Здоровья</a:t>
            </a:r>
            <a:endParaRPr lang="ru-RU" dirty="0">
              <a:solidFill>
                <a:srgbClr val="0070C0"/>
              </a:solidFill>
              <a:latin typeface="Arial" charset="0"/>
              <a:ea typeface="Calibri" pitchFamily="34" charset="0"/>
            </a:endParaRPr>
          </a:p>
          <a:p>
            <a:pPr eaLnBrk="0" hangingPunct="0"/>
            <a:endParaRPr lang="ru-RU" dirty="0">
              <a:latin typeface="Arial" charset="0"/>
              <a:ea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75234"/>
              </p:ext>
            </p:extLst>
          </p:nvPr>
        </p:nvGraphicFramePr>
        <p:xfrm>
          <a:off x="323528" y="1196752"/>
          <a:ext cx="8640960" cy="3244596"/>
        </p:xfrm>
        <a:graphic>
          <a:graphicData uri="http://schemas.openxmlformats.org/drawingml/2006/table">
            <a:tbl>
              <a:tblPr/>
              <a:tblGrid>
                <a:gridCol w="5348754"/>
                <a:gridCol w="2058277"/>
                <a:gridCol w="123392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лиц, обученных основам здорового образа жизни, - всего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4574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7102</a:t>
                      </a:r>
                      <a:endParaRPr lang="ru-RU" sz="10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медицинских работников, обученных методике профилактики заболеваний и укрепления здоровья, - всего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пациентов, обученных в "школах", - всего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243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258</a:t>
                      </a:r>
                      <a:endParaRPr lang="ru-RU" sz="10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школе для больных артериальной гипертензией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173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184</a:t>
                      </a:r>
                      <a:endParaRPr lang="ru-RU" sz="10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школе для больных с заболеванием суставов и позвоночника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школе для больных бронхиальной астмой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0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школе для больных сахарным диабетом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7826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Общая часть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484313"/>
            <a:ext cx="7993063" cy="3960812"/>
          </a:xfrm>
          <a:noFill/>
        </p:spPr>
        <p:txBody>
          <a:bodyPr/>
          <a:lstStyle/>
          <a:p>
            <a:pPr eaLnBrk="1" hangingPunct="1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Поликлиническое отделение ГКБ № 4 обслуживает жителей Даниловского и Донского районов ЮАО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  г. Москвы</a:t>
            </a:r>
          </a:p>
          <a:p>
            <a:pPr eaLnBrk="1" hangingPunct="1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К поликлинике прикреплено в настоящий момент 30616 человек</a:t>
            </a:r>
          </a:p>
          <a:p>
            <a:pPr eaLnBrk="1" hangingPunct="1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Поликлиническое отделение рассчитано на 750 посещений в смену.</a:t>
            </a:r>
          </a:p>
          <a:p>
            <a:pPr eaLnBrk="1" hangingPunct="1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Часы работы поликлиники – с 8</a:t>
            </a:r>
            <a:r>
              <a:rPr lang="ru-RU" sz="2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до 20</a:t>
            </a:r>
            <a:r>
              <a:rPr lang="ru-RU" sz="2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в две смены. В субботу с 09.00-18.00, в воскресенье с 09.00-16.00</a:t>
            </a:r>
          </a:p>
          <a:p>
            <a:pPr eaLnBrk="1" hangingPunct="1"/>
            <a:endParaRPr lang="ru-RU" sz="2400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96924"/>
              </p:ext>
            </p:extLst>
          </p:nvPr>
        </p:nvGraphicFramePr>
        <p:xfrm>
          <a:off x="200025" y="1346200"/>
          <a:ext cx="8747125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Лист" r:id="rId3" imgW="9210723" imgH="4352940" progId="Excel.Sheet.8">
                  <p:embed/>
                </p:oleObj>
              </mc:Choice>
              <mc:Fallback>
                <p:oleObj name="Лист" r:id="rId3" imgW="9210723" imgH="4352940" progId="Excel.Shee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346200"/>
                        <a:ext cx="8747125" cy="435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539750" y="549275"/>
            <a:ext cx="82089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7325"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 БОЛЬНЫХ И СРОКИ ЛЕЧЕНИЯ  В ДНЕВНОМ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СТАЦИОНАРЕ ЗА  2014г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2015г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ctr" eaLnBrk="0" hangingPunct="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755650" y="404813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Основные Планы на </a:t>
            </a:r>
            <a:r>
              <a:rPr lang="ru-RU" dirty="0" smtClean="0">
                <a:solidFill>
                  <a:srgbClr val="0070C0"/>
                </a:solidFill>
              </a:rPr>
              <a:t>2016 год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395287" y="1412776"/>
            <a:ext cx="85693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Введение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электронного взаимодействия с лабораторией. </a:t>
            </a:r>
          </a:p>
          <a:p>
            <a:pPr marL="342900" indent="-342900">
              <a:buFontTx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Введение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электронного мониторинга  выездных бригад.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2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Улучшение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безбарьерной среды в поликлиническом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 Диспансеризация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Вакцинация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AutoNum type="arabicPeriod" startAt="6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 Диспансеризация ВОВ.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 startAt="6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78092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Общая часть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416800" cy="56896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составе поликлиники работают следующие структурные подразделения: 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Терапевтическое отделение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Стоматологическое отделение 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Травматологическое районное отделение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Физиотерапевтическое отделение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поликлинике работает дневной стационар</a:t>
            </a: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Кабинеты: </a:t>
            </a:r>
            <a:r>
              <a:rPr lang="ru-RU" sz="1600" dirty="0" smtClean="0">
                <a:effectLst/>
              </a:rPr>
              <a:t>	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Ревматолога 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Кардиолога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Эндокринолога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Окулиста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Лор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Хирурга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Травматолога-ортопеда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Невролога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Профилактики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Медицинские посты</a:t>
            </a:r>
          </a:p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МРТ  и КТ , УЗИ и ряд других методик располагаются  в корпусах стационара</a:t>
            </a:r>
          </a:p>
        </p:txBody>
      </p:sp>
      <p:sp>
        <p:nvSpPr>
          <p:cNvPr id="7172" name="Содержимое 2"/>
          <p:cNvSpPr txBox="1">
            <a:spLocks/>
          </p:cNvSpPr>
          <p:nvPr/>
        </p:nvSpPr>
        <p:spPr bwMode="auto">
          <a:xfrm>
            <a:off x="0" y="4508500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57400" lvl="4" indent="-2286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Общая часть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750" y="908050"/>
            <a:ext cx="7416800" cy="56896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составе Филиал поликлиники работают следующие структурные подразделения: 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Терапевтическое отделение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поликлинике работает дневной стационар</a:t>
            </a:r>
          </a:p>
          <a:p>
            <a:pPr marL="342900" lvl="2" indent="-342900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Водительская комиссия</a:t>
            </a:r>
          </a:p>
          <a:p>
            <a:pPr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 Кабинеты: </a:t>
            </a:r>
            <a:r>
              <a:rPr lang="ru-RU" sz="1600" dirty="0" smtClean="0">
                <a:effectLst/>
              </a:rPr>
              <a:t>	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Эндокринолога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Окулиста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Лор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Хирурга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Невролога</a:t>
            </a:r>
          </a:p>
          <a:p>
            <a:pPr lvl="2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УЗИ</a:t>
            </a:r>
          </a:p>
          <a:p>
            <a:pPr lvl="2" eaLnBrk="1" hangingPunct="1">
              <a:defRPr/>
            </a:pP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 txBox="1">
            <a:spLocks/>
          </p:cNvSpPr>
          <p:nvPr/>
        </p:nvSpPr>
        <p:spPr bwMode="auto">
          <a:xfrm>
            <a:off x="0" y="4508500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57400" lvl="4" indent="-2286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8429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66"/>
                </a:solidFill>
                <a:effectLst/>
              </a:rPr>
              <a:t>УКОМПЛЕКТОВАННОСТЬ ПОЛИКЛИНИКИ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56769"/>
              </p:ext>
            </p:extLst>
          </p:nvPr>
        </p:nvGraphicFramePr>
        <p:xfrm>
          <a:off x="467544" y="1412775"/>
          <a:ext cx="8208912" cy="3744418"/>
        </p:xfrm>
        <a:graphic>
          <a:graphicData uri="http://schemas.openxmlformats.org/drawingml/2006/table">
            <a:tbl>
              <a:tblPr/>
              <a:tblGrid>
                <a:gridCol w="1781334"/>
                <a:gridCol w="1743572"/>
                <a:gridCol w="1718946"/>
                <a:gridCol w="1482530"/>
                <a:gridCol w="1482530"/>
              </a:tblGrid>
              <a:tr h="4915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Наименование должности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Данные за 2014 год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Данные за 2015 год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4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Число штатных должностей в целом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Число занятых должностей в целом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Число должностей в целом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Число занятых должностей в целом 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Врачи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50,75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50,75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Средний медицинский персонал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69,5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79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73,5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Всего должностей</a:t>
                      </a:r>
                      <a:endParaRPr lang="ru-RU" sz="1000" b="1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126,25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124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123</a:t>
                      </a: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108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92D050"/>
                </a:solidFill>
              </a:rPr>
              <a:t>КВАЛИФИКАЦИОННЫЕ КАТЕГОРИИ</a:t>
            </a:r>
          </a:p>
        </p:txBody>
      </p:sp>
      <p:graphicFrame>
        <p:nvGraphicFramePr>
          <p:cNvPr id="7171" name="Диаграмма 3"/>
          <p:cNvGraphicFramePr>
            <a:graphicFrameLocks/>
          </p:cNvGraphicFramePr>
          <p:nvPr/>
        </p:nvGraphicFramePr>
        <p:xfrm>
          <a:off x="560388" y="1506538"/>
          <a:ext cx="8307387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Worksheet" r:id="rId3" imgW="8305714" imgH="5010010" progId="Excel.Sheet.8">
                  <p:embed/>
                </p:oleObj>
              </mc:Choice>
              <mc:Fallback>
                <p:oleObj name="Worksheet" r:id="rId3" imgW="8305714" imgH="5010010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506538"/>
                        <a:ext cx="8307387" cy="500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F0"/>
                </a:solidFill>
              </a:rPr>
              <a:t>СТАЖ РАБОТЫ</a:t>
            </a:r>
            <a:r>
              <a:rPr lang="ru-RU" b="1" i="1" dirty="0" smtClean="0">
                <a:solidFill>
                  <a:srgbClr val="00FF00"/>
                </a:solidFill>
              </a:rPr>
              <a:t/>
            </a:r>
            <a:br>
              <a:rPr lang="ru-RU" b="1" i="1" dirty="0" smtClean="0">
                <a:solidFill>
                  <a:srgbClr val="00FF00"/>
                </a:solidFill>
              </a:rPr>
            </a:br>
            <a:endParaRPr lang="ru-RU" dirty="0" smtClean="0">
              <a:solidFill>
                <a:srgbClr val="00FF00"/>
              </a:solidFill>
            </a:endParaRPr>
          </a:p>
        </p:txBody>
      </p:sp>
      <p:graphicFrame>
        <p:nvGraphicFramePr>
          <p:cNvPr id="8195" name="Диаграмма 7"/>
          <p:cNvGraphicFramePr>
            <a:graphicFrameLocks/>
          </p:cNvGraphicFramePr>
          <p:nvPr/>
        </p:nvGraphicFramePr>
        <p:xfrm>
          <a:off x="633413" y="1577975"/>
          <a:ext cx="8231187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Worksheet" r:id="rId3" imgW="8229600" imgH="4629150" progId="Excel.Sheet.8">
                  <p:embed/>
                </p:oleObj>
              </mc:Choice>
              <mc:Fallback>
                <p:oleObj name="Worksheet" r:id="rId3" imgW="8229600" imgH="4629150" progId="Excel.Shee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1577975"/>
                        <a:ext cx="8231187" cy="462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04825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КАЧЕСТВЕННЫЕ ПОКАЗАТЕЛИ</a:t>
            </a:r>
            <a:endParaRPr lang="ru-RU" sz="2000" b="1" smtClean="0">
              <a:solidFill>
                <a:srgbClr val="00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395288" y="1916113"/>
          <a:ext cx="8424936" cy="1399409"/>
        </p:xfrm>
        <a:graphic>
          <a:graphicData uri="http://schemas.openxmlformats.org/drawingml/2006/table">
            <a:tbl>
              <a:tblPr/>
              <a:tblGrid>
                <a:gridCol w="2088232"/>
                <a:gridCol w="2952328"/>
                <a:gridCol w="1872208"/>
                <a:gridCol w="1512168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Отчетный период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посещений врачей, включая профилактические, всего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посещений врачей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поводу заболеваний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посещений врачами на дому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2015год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134572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132931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8561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3" name="Rectangle 37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31169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Диспансерная группа  </a:t>
            </a:r>
          </a:p>
        </p:txBody>
      </p:sp>
      <p:graphicFrame>
        <p:nvGraphicFramePr>
          <p:cNvPr id="11267" name="Диаграмма 7"/>
          <p:cNvGraphicFramePr>
            <a:graphicFrameLocks/>
          </p:cNvGraphicFramePr>
          <p:nvPr/>
        </p:nvGraphicFramePr>
        <p:xfrm>
          <a:off x="539750" y="836613"/>
          <a:ext cx="8145463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Worksheet" r:id="rId3" imgW="8201014" imgH="5219534" progId="Excel.Sheet.8">
                  <p:embed/>
                </p:oleObj>
              </mc:Choice>
              <mc:Fallback>
                <p:oleObj name="Worksheet" r:id="rId3" imgW="8201014" imgH="5219534" progId="Excel.Shee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8145463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1960</TotalTime>
  <Words>1229</Words>
  <Application>Microsoft Office PowerPoint</Application>
  <PresentationFormat>Экран (4:3)</PresentationFormat>
  <Paragraphs>533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Текстура</vt:lpstr>
      <vt:lpstr>Worksheet</vt:lpstr>
      <vt:lpstr>Лист</vt:lpstr>
      <vt:lpstr>ОТЧЁТ о работе поликлинического отделения ГБУЗ Городской клинической больницы № 4 Департамента здравоохранения  города Москвы Нагайцев Александр Геннадьевич </vt:lpstr>
      <vt:lpstr>Общая часть</vt:lpstr>
      <vt:lpstr>Общая часть</vt:lpstr>
      <vt:lpstr>Общая часть</vt:lpstr>
      <vt:lpstr>УКОМПЛЕКТОВАННОСТЬ ПОЛИКЛИНИКИ</vt:lpstr>
      <vt:lpstr>КВАЛИФИКАЦИОННЫЕ КАТЕГОРИИ</vt:lpstr>
      <vt:lpstr>СТАЖ РАБОТЫ </vt:lpstr>
      <vt:lpstr>КАЧЕСТВЕННЫЕ ПОКАЗАТЕЛИ</vt:lpstr>
      <vt:lpstr>Диспансерная группа  </vt:lpstr>
      <vt:lpstr>Презентация PowerPoint</vt:lpstr>
      <vt:lpstr> Регистрация заболеваемости </vt:lpstr>
      <vt:lpstr>Презентация PowerPoint</vt:lpstr>
      <vt:lpstr>ГОСПИТАЛИЗАЦИЯ ПО ПОЛИКЛИНИЧЕСКОМУ ОТДЕЛЕНИЮ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заведующей  21 отделениеем неотложной кардиологии   Степановой Л.В.</dc:title>
  <dc:creator>chert</dc:creator>
  <cp:lastModifiedBy>User</cp:lastModifiedBy>
  <cp:revision>264</cp:revision>
  <cp:lastPrinted>2016-01-25T12:19:16Z</cp:lastPrinted>
  <dcterms:created xsi:type="dcterms:W3CDTF">2005-02-16T14:54:11Z</dcterms:created>
  <dcterms:modified xsi:type="dcterms:W3CDTF">2016-01-25T12:43:30Z</dcterms:modified>
</cp:coreProperties>
</file>