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4" r:id="rId4"/>
    <p:sldId id="258" r:id="rId5"/>
    <p:sldId id="281" r:id="rId6"/>
    <p:sldId id="279" r:id="rId7"/>
    <p:sldId id="277" r:id="rId8"/>
    <p:sldId id="271" r:id="rId9"/>
    <p:sldId id="266" r:id="rId10"/>
    <p:sldId id="274" r:id="rId11"/>
    <p:sldId id="276" r:id="rId12"/>
    <p:sldId id="280" r:id="rId13"/>
    <p:sldId id="267" r:id="rId14"/>
    <p:sldId id="282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8AC6"/>
    <a:srgbClr val="6CB5FF"/>
    <a:srgbClr val="9FC63B"/>
    <a:srgbClr val="ECF4D8"/>
    <a:srgbClr val="E4EF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>
        <p:scale>
          <a:sx n="100" d="100"/>
          <a:sy n="100" d="100"/>
        </p:scale>
        <p:origin x="-648" y="-366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79646">
                <a:lumMod val="75000"/>
              </a:srgbClr>
            </a:solidFill>
          </c:spPr>
          <c:dPt>
            <c:idx val="1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0.1"/>
                  <c:y val="-0.20833333333333354"/>
                </c:manualLayout>
              </c:layout>
              <c:tx>
                <c:rich>
                  <a:bodyPr/>
                  <a:lstStyle/>
                  <a:p>
                    <a:r>
                      <a:rPr lang="en-US" sz="1600" b="0">
                        <a:latin typeface="Roboto"/>
                      </a:rPr>
                      <a:t>1</a:t>
                    </a:r>
                    <a:r>
                      <a:rPr lang="en-US"/>
                      <a:t>9</a:t>
                    </a:r>
                    <a:r>
                      <a:rPr lang="ru-RU"/>
                      <a:t> </a:t>
                    </a:r>
                    <a:r>
                      <a:rPr lang="en-US"/>
                      <a:t>291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0.11666666666666679"/>
                  <c:y val="0.13888888888888881"/>
                </c:manualLayout>
              </c:layout>
              <c:tx>
                <c:rich>
                  <a:bodyPr/>
                  <a:lstStyle/>
                  <a:p>
                    <a:r>
                      <a:rPr lang="en-US" sz="1600" b="0">
                        <a:latin typeface="Roboto"/>
                      </a:rPr>
                      <a:t>1</a:t>
                    </a:r>
                    <a:r>
                      <a:rPr lang="en-US"/>
                      <a:t>8</a:t>
                    </a:r>
                    <a:r>
                      <a:rPr lang="ru-RU"/>
                      <a:t> </a:t>
                    </a:r>
                    <a:r>
                      <a:rPr lang="en-US"/>
                      <a:t>683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0">
                    <a:latin typeface="Roboto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Лист1!$B$3:$B$5</c:f>
              <c:strCache>
                <c:ptCount val="3"/>
                <c:pt idx="0">
                  <c:v>Численность прикрепленного населения</c:v>
                </c:pt>
                <c:pt idx="1">
                  <c:v>Мальчики</c:v>
                </c:pt>
                <c:pt idx="2">
                  <c:v>Девочки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1">
                  <c:v>19291</c:v>
                </c:pt>
                <c:pt idx="2">
                  <c:v>18683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layout/>
      <c:txPr>
        <a:bodyPr/>
        <a:lstStyle/>
        <a:p>
          <a:pPr>
            <a:defRPr sz="1200" b="0">
              <a:latin typeface="Roboto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Прочие</a:t>
            </a:r>
          </a:p>
        </c:rich>
      </c:tx>
    </c:title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Lbls>
            <c:showVal val="1"/>
            <c:showLeaderLines val="1"/>
          </c:dLbls>
          <c:cat>
            <c:strRef>
              <c:f>Лист1!$N$151:$N$152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Лист1!$O$151:$O$152</c:f>
              <c:numCache>
                <c:formatCode>0.00%</c:formatCode>
                <c:ptCount val="2"/>
                <c:pt idx="0">
                  <c:v>0.87385740402193779</c:v>
                </c:pt>
                <c:pt idx="1">
                  <c:v>0.12614259597806216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3643821321440483"/>
          <c:y val="0.8784414578935682"/>
          <c:w val="0.76911593156316005"/>
          <c:h val="6.6443138262415283E-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Лист1!$B$31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>
                    <a:latin typeface="Roboto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Лист1!$C$29:$I$30</c:f>
              <c:strCache>
                <c:ptCount val="7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I квартал 2018 г.</c:v>
                </c:pt>
                <c:pt idx="4">
                  <c:v>II квартал 2018 г.</c:v>
                </c:pt>
                <c:pt idx="5">
                  <c:v>III квартал 2018 г.</c:v>
                </c:pt>
                <c:pt idx="6">
                  <c:v>IV квартал 2018 г.</c:v>
                </c:pt>
              </c:strCache>
            </c:strRef>
          </c:cat>
          <c:val>
            <c:numRef>
              <c:f>Лист1!$C$31:$I$31</c:f>
              <c:numCache>
                <c:formatCode>General</c:formatCode>
                <c:ptCount val="7"/>
                <c:pt idx="0">
                  <c:v>78</c:v>
                </c:pt>
                <c:pt idx="1">
                  <c:v>88.2</c:v>
                </c:pt>
                <c:pt idx="2">
                  <c:v>88</c:v>
                </c:pt>
                <c:pt idx="3">
                  <c:v>81.599999999999994</c:v>
                </c:pt>
                <c:pt idx="4">
                  <c:v>65</c:v>
                </c:pt>
                <c:pt idx="5">
                  <c:v>83.6</c:v>
                </c:pt>
                <c:pt idx="6">
                  <c:v>78.5</c:v>
                </c:pt>
              </c:numCache>
            </c:numRef>
          </c:val>
        </c:ser>
        <c:ser>
          <c:idx val="1"/>
          <c:order val="1"/>
          <c:tx>
            <c:strRef>
              <c:f>Лист1!$B$32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1.5880073154264887E-2"/>
                  <c:y val="3.4164259526719254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5963674976284688E-2"/>
                  <c:y val="-2.756499277858017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>
                    <a:latin typeface="Roboto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Лист1!$C$29:$I$30</c:f>
              <c:strCache>
                <c:ptCount val="7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I квартал 2018 г.</c:v>
                </c:pt>
                <c:pt idx="4">
                  <c:v>II квартал 2018 г.</c:v>
                </c:pt>
                <c:pt idx="5">
                  <c:v>III квартал 2018 г.</c:v>
                </c:pt>
                <c:pt idx="6">
                  <c:v>IV квартал 2018 г.</c:v>
                </c:pt>
              </c:strCache>
            </c:strRef>
          </c:cat>
          <c:val>
            <c:numRef>
              <c:f>Лист1!$C$32:$I$32</c:f>
              <c:numCache>
                <c:formatCode>General</c:formatCode>
                <c:ptCount val="7"/>
                <c:pt idx="0">
                  <c:v>98.4</c:v>
                </c:pt>
                <c:pt idx="1">
                  <c:v>87.6</c:v>
                </c:pt>
                <c:pt idx="2">
                  <c:v>98.9</c:v>
                </c:pt>
                <c:pt idx="3">
                  <c:v>86.6</c:v>
                </c:pt>
                <c:pt idx="4">
                  <c:v>89.5</c:v>
                </c:pt>
                <c:pt idx="5">
                  <c:v>97.5</c:v>
                </c:pt>
                <c:pt idx="6">
                  <c:v>92.25</c:v>
                </c:pt>
              </c:numCache>
            </c:numRef>
          </c:val>
        </c:ser>
        <c:ser>
          <c:idx val="2"/>
          <c:order val="2"/>
          <c:tx>
            <c:strRef>
              <c:f>Лист1!$B$33</c:f>
              <c:strCache>
                <c:ptCount val="1"/>
                <c:pt idx="0">
                  <c:v>Педиатры</c:v>
                </c:pt>
              </c:strCache>
            </c:strRef>
          </c:tx>
          <c:spPr>
            <a:ln>
              <a:solidFill>
                <a:srgbClr val="008AC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376881201234047E-2"/>
                  <c:y val="-3.050448098359440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1306820609675852E-2"/>
                  <c:y val="-2.756499277858017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>
                    <a:latin typeface="Roboto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Лист1!$C$29:$I$30</c:f>
              <c:strCache>
                <c:ptCount val="7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I квартал 2018 г.</c:v>
                </c:pt>
                <c:pt idx="4">
                  <c:v>II квартал 2018 г.</c:v>
                </c:pt>
                <c:pt idx="5">
                  <c:v>III квартал 2018 г.</c:v>
                </c:pt>
                <c:pt idx="6">
                  <c:v>IV квартал 2018 г.</c:v>
                </c:pt>
              </c:strCache>
            </c:strRef>
          </c:cat>
          <c:val>
            <c:numRef>
              <c:f>Лист1!$C$33:$I$33</c:f>
              <c:numCache>
                <c:formatCode>General</c:formatCode>
                <c:ptCount val="7"/>
                <c:pt idx="0">
                  <c:v>95.1</c:v>
                </c:pt>
                <c:pt idx="1">
                  <c:v>94.7</c:v>
                </c:pt>
                <c:pt idx="2">
                  <c:v>95.3</c:v>
                </c:pt>
                <c:pt idx="3">
                  <c:v>88.1</c:v>
                </c:pt>
                <c:pt idx="4">
                  <c:v>98</c:v>
                </c:pt>
                <c:pt idx="5">
                  <c:v>91</c:v>
                </c:pt>
                <c:pt idx="6">
                  <c:v>87.75</c:v>
                </c:pt>
              </c:numCache>
            </c:numRef>
          </c:val>
        </c:ser>
        <c:dLbls>
          <c:showVal val="1"/>
        </c:dLbls>
        <c:marker val="1"/>
        <c:axId val="83107840"/>
        <c:axId val="83109376"/>
      </c:lineChart>
      <c:catAx>
        <c:axId val="8310784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Roboto"/>
              </a:defRPr>
            </a:pPr>
            <a:endParaRPr lang="ru-RU"/>
          </a:p>
        </c:txPr>
        <c:crossAx val="83109376"/>
        <c:crossesAt val="60"/>
        <c:auto val="1"/>
        <c:lblAlgn val="ctr"/>
        <c:lblOffset val="100"/>
      </c:catAx>
      <c:valAx>
        <c:axId val="83109376"/>
        <c:scaling>
          <c:orientation val="minMax"/>
          <c:max val="100"/>
          <c:min val="60"/>
        </c:scaling>
        <c:axPos val="l"/>
        <c:numFmt formatCode="General" sourceLinked="1"/>
        <c:majorTickMark val="none"/>
        <c:tickLblPos val="none"/>
        <c:spPr>
          <a:ln>
            <a:noFill/>
          </a:ln>
        </c:spPr>
        <c:crossAx val="831078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1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8.0555555555555727E-2"/>
                  <c:y val="0.19444444444444486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Roboto"/>
                      </a:rPr>
                      <a:t>3</a:t>
                    </a:r>
                    <a:r>
                      <a:rPr lang="en-US"/>
                      <a:t>11</a:t>
                    </a:r>
                    <a:r>
                      <a:rPr lang="ru-RU"/>
                      <a:t> </a:t>
                    </a:r>
                    <a:r>
                      <a:rPr lang="en-US"/>
                      <a:t>133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8.3333333333333343E-2"/>
                  <c:y val="-0.18055555555555555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Roboto"/>
                      </a:rPr>
                      <a:t>2</a:t>
                    </a:r>
                    <a:r>
                      <a:rPr lang="en-US"/>
                      <a:t>39</a:t>
                    </a:r>
                    <a:r>
                      <a:rPr lang="ru-RU"/>
                      <a:t> </a:t>
                    </a:r>
                    <a:r>
                      <a:rPr lang="en-US"/>
                      <a:t>896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Roboto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Лист1!$B$55:$B$56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Лист1!$C$55:$C$56</c:f>
              <c:numCache>
                <c:formatCode>General</c:formatCode>
                <c:ptCount val="2"/>
                <c:pt idx="0">
                  <c:v>311133</c:v>
                </c:pt>
                <c:pt idx="1">
                  <c:v>239896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>
              <a:latin typeface="Roboto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9875853753574932"/>
          <c:y val="0.19162735922926102"/>
          <c:w val="0.45103538528272202"/>
          <c:h val="0.38429506574208089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5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0.10084033613445363"/>
                  <c:y val="-5.4097056483691411E-2"/>
                </c:manualLayout>
              </c:layout>
              <c:showVal val="1"/>
            </c:dLbl>
            <c:dLbl>
              <c:idx val="1"/>
              <c:layout>
                <c:manualLayout>
                  <c:x val="7.1086953574579906E-2"/>
                  <c:y val="7.3168424158857923E-2"/>
                </c:manualLayout>
              </c:layout>
              <c:showVal val="1"/>
            </c:dLbl>
            <c:dLbl>
              <c:idx val="2"/>
              <c:layout>
                <c:manualLayout>
                  <c:x val="0.23205607382987464"/>
                  <c:y val="0.22262588380403223"/>
                </c:manualLayout>
              </c:layout>
              <c:showVal val="1"/>
            </c:dLbl>
            <c:dLbl>
              <c:idx val="3"/>
              <c:layout>
                <c:manualLayout>
                  <c:x val="0.16840067690352581"/>
                  <c:y val="0.29572072280646788"/>
                </c:manualLayout>
              </c:layout>
              <c:showVal val="1"/>
            </c:dLbl>
            <c:dLbl>
              <c:idx val="4"/>
              <c:layout>
                <c:manualLayout>
                  <c:x val="-3.8139192496376615E-3"/>
                  <c:y val="7.0018494582084104E-2"/>
                </c:manualLayout>
              </c:layout>
              <c:showVal val="1"/>
            </c:dLbl>
            <c:dLbl>
              <c:idx val="5"/>
              <c:layout>
                <c:manualLayout>
                  <c:x val="-0.12324929971988792"/>
                  <c:y val="-1.9093078758949885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Лист1!$B$76:$B$81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Лист1!$C$76:$C$81</c:f>
              <c:numCache>
                <c:formatCode>0.0%</c:formatCode>
                <c:ptCount val="6"/>
                <c:pt idx="0">
                  <c:v>0.45763164037749693</c:v>
                </c:pt>
                <c:pt idx="1">
                  <c:v>9.2373361790109056E-3</c:v>
                </c:pt>
                <c:pt idx="2">
                  <c:v>0</c:v>
                </c:pt>
                <c:pt idx="3">
                  <c:v>0</c:v>
                </c:pt>
                <c:pt idx="4">
                  <c:v>1.718244572648148E-2</c:v>
                </c:pt>
                <c:pt idx="5">
                  <c:v>0.51594857771701053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8578184302369113"/>
          <c:y val="0.6152302251780879"/>
          <c:w val="0.59680239120709122"/>
          <c:h val="0.34011059298373042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1460865459393411"/>
          <c:y val="0.15891895849956086"/>
          <c:w val="0.42616014887234777"/>
          <c:h val="0.38741831715668007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5.29107876902567E-2"/>
                  <c:y val="-7.3754431325812372E-2"/>
                </c:manualLayout>
              </c:layout>
              <c:showVal val="1"/>
            </c:dLbl>
            <c:dLbl>
              <c:idx val="1"/>
              <c:layout>
                <c:manualLayout>
                  <c:x val="8.8184646150427842E-2"/>
                  <c:y val="-2.8860429649230867E-2"/>
                </c:manualLayout>
              </c:layout>
              <c:showVal val="1"/>
            </c:dLbl>
            <c:dLbl>
              <c:idx val="2"/>
              <c:layout>
                <c:manualLayout>
                  <c:x val="9.8766803688479246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9.5239417842461954E-2"/>
                  <c:y val="1.9240286432820601E-2"/>
                </c:manualLayout>
              </c:layout>
              <c:showVal val="1"/>
            </c:dLbl>
            <c:dLbl>
              <c:idx val="4"/>
              <c:layout>
                <c:manualLayout>
                  <c:x val="-0.10582157538051333"/>
                  <c:y val="3.2067144054701006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Лист1!$O$76:$O$80</c:f>
              <c:strCache>
                <c:ptCount val="5"/>
                <c:pt idx="0">
                  <c:v>неотложные</c:v>
                </c:pt>
                <c:pt idx="1">
                  <c:v>посещения на дому, в т.ч. активные</c:v>
                </c:pt>
                <c:pt idx="2">
                  <c:v>диспансерные</c:v>
                </c:pt>
                <c:pt idx="3">
                  <c:v>разовые посещения по поводу заболевания</c:v>
                </c:pt>
                <c:pt idx="4">
                  <c:v>посещения по поводу заболевания с повторной явкой</c:v>
                </c:pt>
              </c:strCache>
            </c:strRef>
          </c:cat>
          <c:val>
            <c:numRef>
              <c:f>Лист1!$P$76:$P$80</c:f>
              <c:numCache>
                <c:formatCode>0.0%</c:formatCode>
                <c:ptCount val="5"/>
                <c:pt idx="0">
                  <c:v>4.8095187588587496E-2</c:v>
                </c:pt>
                <c:pt idx="1">
                  <c:v>0.16787354603979637</c:v>
                </c:pt>
                <c:pt idx="2">
                  <c:v>3.0115738285556352E-2</c:v>
                </c:pt>
                <c:pt idx="3">
                  <c:v>3.7749129793368114E-2</c:v>
                </c:pt>
                <c:pt idx="4">
                  <c:v>0.71616639829269158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1985446061548716"/>
          <c:y val="0.56416080031511662"/>
          <c:w val="0.70385290523275157"/>
          <c:h val="0.36208476835907188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stacked"/>
        <c:ser>
          <c:idx val="0"/>
          <c:order val="0"/>
          <c:tx>
            <c:strRef>
              <c:f>Лист1!$C$89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rgbClr val="92D050"/>
            </a:solidFill>
          </c:spPr>
          <c:val>
            <c:numRef>
              <c:f>Лист1!$C$90:$C$91</c:f>
              <c:numCache>
                <c:formatCode>General</c:formatCode>
                <c:ptCount val="2"/>
                <c:pt idx="0">
                  <c:v>148</c:v>
                </c:pt>
                <c:pt idx="1">
                  <c:v>152</c:v>
                </c:pt>
              </c:numCache>
            </c:numRef>
          </c:val>
        </c:ser>
        <c:ser>
          <c:idx val="1"/>
          <c:order val="1"/>
          <c:tx>
            <c:strRef>
              <c:f>Лист1!$D$89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rgbClr val="FF9900"/>
            </a:solidFill>
          </c:spPr>
          <c:val>
            <c:numRef>
              <c:f>Лист1!$D$90:$D$91</c:f>
              <c:numCache>
                <c:formatCode>General</c:formatCode>
                <c:ptCount val="2"/>
                <c:pt idx="0">
                  <c:v>165</c:v>
                </c:pt>
                <c:pt idx="1">
                  <c:v>150</c:v>
                </c:pt>
              </c:numCache>
            </c:numRef>
          </c:val>
        </c:ser>
        <c:dLbls>
          <c:showVal val="1"/>
        </c:dLbls>
        <c:overlap val="100"/>
        <c:axId val="83259776"/>
        <c:axId val="83261312"/>
      </c:barChart>
      <c:catAx>
        <c:axId val="83259776"/>
        <c:scaling>
          <c:orientation val="minMax"/>
        </c:scaling>
        <c:delete val="1"/>
        <c:axPos val="l"/>
        <c:tickLblPos val="none"/>
        <c:crossAx val="83261312"/>
        <c:crosses val="autoZero"/>
        <c:auto val="1"/>
        <c:lblAlgn val="ctr"/>
        <c:lblOffset val="100"/>
      </c:catAx>
      <c:valAx>
        <c:axId val="83261312"/>
        <c:scaling>
          <c:orientation val="minMax"/>
        </c:scaling>
        <c:delete val="1"/>
        <c:axPos val="b"/>
        <c:numFmt formatCode="General" sourceLinked="1"/>
        <c:tickLblPos val="none"/>
        <c:crossAx val="83259776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Лист1!$C$111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5.726275724053753E-3"/>
                  <c:y val="-4.625848952554816E-2"/>
                </c:manualLayout>
              </c:layout>
              <c:showVal val="1"/>
            </c:dLbl>
            <c:dLbl>
              <c:idx val="1"/>
              <c:layout>
                <c:manualLayout>
                  <c:x val="1.1452551448107523E-3"/>
                  <c:y val="-4.6258489525548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49254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8715308688644975E-3"/>
                  <c:y val="-5.0884338478102975E-2"/>
                </c:manualLayout>
              </c:layout>
              <c:showVal val="1"/>
            </c:dLbl>
            <c:dLbl>
              <c:idx val="3"/>
              <c:layout>
                <c:manualLayout>
                  <c:x val="9.1620411584860117E-3"/>
                  <c:y val="-5.5510187430657804E-2"/>
                </c:manualLayout>
              </c:layout>
              <c:showVal val="1"/>
            </c:dLbl>
            <c:dLbl>
              <c:idx val="4"/>
              <c:layout>
                <c:manualLayout>
                  <c:x val="1.1452551448107522E-2"/>
                  <c:y val="-5.088433847810307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Roboto"/>
                  </a:defRPr>
                </a:pPr>
                <a:endParaRPr lang="ru-RU"/>
              </a:p>
            </c:txPr>
            <c:showVal val="1"/>
          </c:dLbls>
          <c:cat>
            <c:strRef>
              <c:f>Лист1!$B$112:$B$116</c:f>
              <c:strCache>
                <c:ptCount val="5"/>
                <c:pt idx="0">
                  <c:v>Болезни системы кровообращения            </c:v>
                </c:pt>
                <c:pt idx="1">
                  <c:v>Болезни органов дыхания</c:v>
                </c:pt>
                <c:pt idx="2">
                  <c:v>Болезни органов пищеварения               </c:v>
                </c:pt>
                <c:pt idx="3">
                  <c:v>Болезни костно-мышечной системы</c:v>
                </c:pt>
                <c:pt idx="4">
                  <c:v>Болезни мочеполовой  системы                   </c:v>
                </c:pt>
              </c:strCache>
            </c:strRef>
          </c:cat>
          <c:val>
            <c:numRef>
              <c:f>Лист1!$C$112:$C$116</c:f>
              <c:numCache>
                <c:formatCode>General</c:formatCode>
                <c:ptCount val="5"/>
                <c:pt idx="0">
                  <c:v>645</c:v>
                </c:pt>
                <c:pt idx="1">
                  <c:v>49254</c:v>
                </c:pt>
                <c:pt idx="2">
                  <c:v>2394</c:v>
                </c:pt>
                <c:pt idx="3">
                  <c:v>4677</c:v>
                </c:pt>
                <c:pt idx="4">
                  <c:v>2441</c:v>
                </c:pt>
              </c:numCache>
            </c:numRef>
          </c:val>
        </c:ser>
        <c:ser>
          <c:idx val="1"/>
          <c:order val="1"/>
          <c:tx>
            <c:strRef>
              <c:f>Лист1!$D$111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1.2597806592918247E-2"/>
                  <c:y val="-4.625848952554816E-2"/>
                </c:manualLayout>
              </c:layout>
              <c:showVal val="1"/>
            </c:dLbl>
            <c:dLbl>
              <c:idx val="1"/>
              <c:layout>
                <c:manualLayout>
                  <c:x val="6.8715308688644568E-3"/>
                  <c:y val="-3.70067916204385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52316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3743061737729007E-2"/>
                  <c:y val="-5.0884338478102975E-2"/>
                </c:manualLayout>
              </c:layout>
              <c:showVal val="1"/>
            </c:dLbl>
            <c:dLbl>
              <c:idx val="3"/>
              <c:layout>
                <c:manualLayout>
                  <c:x val="1.6033572027350503E-2"/>
                  <c:y val="-5.5510187430657804E-2"/>
                </c:manualLayout>
              </c:layout>
              <c:showVal val="1"/>
            </c:dLbl>
            <c:dLbl>
              <c:idx val="4"/>
              <c:layout>
                <c:manualLayout>
                  <c:x val="1.1452551448107522E-2"/>
                  <c:y val="-5.551018743065780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Roboto"/>
                  </a:defRPr>
                </a:pPr>
                <a:endParaRPr lang="ru-RU"/>
              </a:p>
            </c:txPr>
            <c:showVal val="1"/>
          </c:dLbls>
          <c:cat>
            <c:strRef>
              <c:f>Лист1!$B$112:$B$116</c:f>
              <c:strCache>
                <c:ptCount val="5"/>
                <c:pt idx="0">
                  <c:v>Болезни системы кровообращения            </c:v>
                </c:pt>
                <c:pt idx="1">
                  <c:v>Болезни органов дыхания</c:v>
                </c:pt>
                <c:pt idx="2">
                  <c:v>Болезни органов пищеварения               </c:v>
                </c:pt>
                <c:pt idx="3">
                  <c:v>Болезни костно-мышечной системы</c:v>
                </c:pt>
                <c:pt idx="4">
                  <c:v>Болезни мочеполовой  системы                   </c:v>
                </c:pt>
              </c:strCache>
            </c:strRef>
          </c:cat>
          <c:val>
            <c:numRef>
              <c:f>Лист1!$D$112:$D$116</c:f>
              <c:numCache>
                <c:formatCode>General</c:formatCode>
                <c:ptCount val="5"/>
                <c:pt idx="0">
                  <c:v>615</c:v>
                </c:pt>
                <c:pt idx="1">
                  <c:v>52316</c:v>
                </c:pt>
                <c:pt idx="2">
                  <c:v>2350</c:v>
                </c:pt>
                <c:pt idx="3">
                  <c:v>4532</c:v>
                </c:pt>
                <c:pt idx="4">
                  <c:v>2032</c:v>
                </c:pt>
              </c:numCache>
            </c:numRef>
          </c:val>
        </c:ser>
        <c:dLbls>
          <c:showVal val="1"/>
        </c:dLbls>
        <c:shape val="box"/>
        <c:axId val="83480960"/>
        <c:axId val="83482496"/>
        <c:axId val="0"/>
      </c:bar3DChart>
      <c:catAx>
        <c:axId val="83480960"/>
        <c:scaling>
          <c:orientation val="minMax"/>
        </c:scaling>
        <c:delete val="1"/>
        <c:axPos val="b"/>
        <c:tickLblPos val="none"/>
        <c:crossAx val="83482496"/>
        <c:crosses val="autoZero"/>
        <c:auto val="1"/>
        <c:lblAlgn val="ctr"/>
        <c:lblOffset val="100"/>
      </c:catAx>
      <c:valAx>
        <c:axId val="83482496"/>
        <c:scaling>
          <c:orientation val="minMax"/>
        </c:scaling>
        <c:delete val="1"/>
        <c:axPos val="l"/>
        <c:numFmt formatCode="General" sourceLinked="1"/>
        <c:tickLblPos val="none"/>
        <c:crossAx val="834809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Roboto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Врачи</a:t>
            </a:r>
          </a:p>
        </c:rich>
      </c:tx>
      <c:layout>
        <c:manualLayout>
          <c:xMode val="edge"/>
          <c:yMode val="edge"/>
          <c:x val="0.36782194268664054"/>
          <c:y val="0"/>
        </c:manualLayout>
      </c:layout>
    </c:title>
    <c:plotArea>
      <c:layout>
        <c:manualLayout>
          <c:layoutTarget val="inner"/>
          <c:xMode val="edge"/>
          <c:yMode val="edge"/>
          <c:x val="0.15971978170226009"/>
          <c:y val="0.17825272500586353"/>
          <c:w val="0.60857297035023317"/>
          <c:h val="0.66266834549247655"/>
        </c:manualLayout>
      </c:layout>
      <c:doughnutChart>
        <c:varyColors val="1"/>
        <c:ser>
          <c:idx val="0"/>
          <c:order val="0"/>
          <c:spPr>
            <a:solidFill>
              <a:srgbClr val="FF9900"/>
            </a:solidFill>
          </c:spPr>
          <c:dPt>
            <c:idx val="0"/>
            <c:spPr>
              <a:solidFill>
                <a:srgbClr val="92D050"/>
              </a:solidFill>
            </c:spPr>
          </c:dPt>
          <c:dLbls>
            <c:showVal val="1"/>
            <c:showLeaderLines val="1"/>
          </c:dLbls>
          <c:cat>
            <c:strRef>
              <c:f>Лист1!$B$151:$B$152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Лист1!$C$151:$C$152</c:f>
              <c:numCache>
                <c:formatCode>0.00%</c:formatCode>
                <c:ptCount val="2"/>
                <c:pt idx="0">
                  <c:v>0.75846833578792283</c:v>
                </c:pt>
                <c:pt idx="1">
                  <c:v>0.24153166421207659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b"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Средний</a:t>
            </a:r>
            <a:r>
              <a:rPr lang="ru-RU" baseline="0" dirty="0"/>
              <a:t> </a:t>
            </a:r>
            <a:r>
              <a:rPr lang="ru-RU" baseline="0" dirty="0" err="1"/>
              <a:t>мед.персонал</a:t>
            </a:r>
            <a:endParaRPr lang="ru-RU" dirty="0"/>
          </a:p>
        </c:rich>
      </c:tx>
      <c:layout>
        <c:manualLayout>
          <c:xMode val="edge"/>
          <c:yMode val="edge"/>
          <c:x val="0.19692534162870792"/>
          <c:y val="4.1277919474668266E-2"/>
        </c:manualLayout>
      </c:layout>
    </c:title>
    <c:plotArea>
      <c:layout>
        <c:manualLayout>
          <c:layoutTarget val="inner"/>
          <c:xMode val="edge"/>
          <c:yMode val="edge"/>
          <c:x val="0.21941274201856376"/>
          <c:y val="0.20709992033982041"/>
          <c:w val="0.54193422953005221"/>
          <c:h val="0.63417835370538078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Lbls>
            <c:showVal val="1"/>
            <c:showLeaderLines val="1"/>
          </c:dLbls>
          <c:cat>
            <c:strRef>
              <c:f>Лист1!$H$151:$H$152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Лист1!$I$151:$I$152</c:f>
              <c:numCache>
                <c:formatCode>0.00%</c:formatCode>
                <c:ptCount val="2"/>
                <c:pt idx="0">
                  <c:v>0.71609195402298864</c:v>
                </c:pt>
                <c:pt idx="1">
                  <c:v>0.28390804597701186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b"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384032" y="4293096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95004" y="4969249"/>
            <a:ext cx="4669548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</a:t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 91 ДЗМ»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Роговой Е.С.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767408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пациента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871864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392294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691982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639616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871864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639616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57</a:t>
            </a:r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871864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7392294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58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9692057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639616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392144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6964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7621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7041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99603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511633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9817508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7749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439" y="1614756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9282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1" r="33900"/>
          <a:stretch/>
        </p:blipFill>
        <p:spPr>
          <a:xfrm>
            <a:off x="6888088" y="-193183"/>
            <a:ext cx="5303912" cy="711466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</a:t>
            </a: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ru-RU" sz="1400" b="1" dirty="0" smtClean="0"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</a:t>
            </a:r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en-US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dirty="0" smtClean="0"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en-US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  <a:r>
              <a:rPr lang="en-US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en-US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en-US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015880" y="1556792"/>
            <a:ext cx="3240360" cy="504056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акушерство и гинекология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  и иммунология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кардиология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урология-андрология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хирургия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эндокринология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диетология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клиническая лабораторная диагностика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лечебная физкультура и спортивная медицина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реабилитация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здравоохранения и общественного здоровья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99" r="851" b="2750"/>
          <a:stretch/>
        </p:blipFill>
        <p:spPr>
          <a:xfrm>
            <a:off x="-168696" y="-135684"/>
            <a:ext cx="5055647" cy="70947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8616280" y="1556792"/>
            <a:ext cx="324036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рентгенология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сурдология-оториноларингология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 и ортопедия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ультразвуковая диагностика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функциональная  диагностика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Эндоскопия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оказание первичной медико-санитарной помощи в условиях дневного стационара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экспертиза временной нетрудоспособности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-96688" y="-117860"/>
            <a:ext cx="12192000" cy="6975860"/>
          </a:xfrm>
          <a:prstGeom prst="rect">
            <a:avLst/>
          </a:prstGeom>
        </p:spPr>
      </p:pic>
      <p:graphicFrame>
        <p:nvGraphicFramePr>
          <p:cNvPr id="26" name="Диаграмма 25"/>
          <p:cNvGraphicFramePr/>
          <p:nvPr/>
        </p:nvGraphicFramePr>
        <p:xfrm>
          <a:off x="335360" y="1412776"/>
          <a:ext cx="35283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2018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1343472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169,75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30127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217,5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136,75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 было нанято 60 человек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79 человек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4007768" y="1268760"/>
          <a:ext cx="39604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8544272" y="1268760"/>
          <a:ext cx="30243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/>
          </a:bodyPr>
          <a:lstStyle/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инвалидов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со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СПИДом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Международный день борьбы  с наркоманией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4" r="22702"/>
          <a:stretch/>
        </p:blipFill>
        <p:spPr>
          <a:xfrm>
            <a:off x="-240703" y="-111012"/>
            <a:ext cx="5879372" cy="72720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2018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497268"/>
            <a:chOff x="3809673" y="1100084"/>
            <a:chExt cx="2052306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131093" y="1099498"/>
            <a:ext cx="2052307" cy="5497268"/>
            <a:chOff x="5996953" y="1100084"/>
            <a:chExt cx="2052307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1944216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педиатрам остается на стабильно высоком уровне</a:t>
              </a:r>
              <a:endPara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специалистам 1-го </a:t>
              </a:r>
              <a:r>
                <a:rPr lang="ru-RU" sz="1200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ур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остается на стабильно высоком уровне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790" y="2996366"/>
            <a:ext cx="20522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Открытие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стандарта организации рабочего пространства по принципу 5С на стойке информации и в кабинете дежурного врача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99856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20136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696325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99856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20136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320136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276</a:t>
            </a:r>
            <a:b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99856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  <a:b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6964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380</a:t>
            </a:r>
            <a:b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6 250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799856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12 030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320136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10 240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9 454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37 974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38" name="Диаграмма 37"/>
          <p:cNvGraphicFramePr/>
          <p:nvPr/>
        </p:nvGraphicFramePr>
        <p:xfrm>
          <a:off x="4439816" y="4797152"/>
          <a:ext cx="511256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/>
        </p:nvGraphicFramePr>
        <p:xfrm>
          <a:off x="479376" y="1916832"/>
          <a:ext cx="113052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2018 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2359913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70656" y="3789040"/>
            <a:ext cx="1070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2" y="1844824"/>
            <a:ext cx="1070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0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2018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551 029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2018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20336" y="6376243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6600056" y="908720"/>
          <a:ext cx="5184576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4511824" y="2420888"/>
          <a:ext cx="3393098" cy="399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8184232" y="2564904"/>
          <a:ext cx="36004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/>
        </p:nvGraphicFramePr>
        <p:xfrm>
          <a:off x="263352" y="2492896"/>
          <a:ext cx="4572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405" y="1648030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5671" y="1686823"/>
            <a:ext cx="662057" cy="662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50" r="8632"/>
          <a:stretch/>
        </p:blipFill>
        <p:spPr>
          <a:xfrm>
            <a:off x="6229273" y="-90476"/>
            <a:ext cx="5976815" cy="697586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35360" y="4005064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5360" y="2564904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07368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07368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313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 (100%): 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- 5,6%     (17 чел)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- 39,7%    (120 чел)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- 26,2%   (79 чел)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- 1%   (3 чел)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-  27,5%    (83 чел)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36 179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3859" y="2492896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36 179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36 179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36 179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301208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- 25,5%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(9 214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   - 61,5%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(22 244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- 11,3%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(4 091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- 0,06%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(20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- 1,7%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(610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98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,8%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		96,3%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	95%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		99,3%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		101,4%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		99,8%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		100,4%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		98,1%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		101,1%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		99,1%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		98,1%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		98,3%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98,8 </a:t>
            </a:r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2018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1271464" y="3356992"/>
          <a:ext cx="11089232" cy="274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2" name="Шеврон 41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1211</TotalTime>
  <Words>737</Words>
  <Application>Microsoft Office PowerPoint</Application>
  <PresentationFormat>Произвольный</PresentationFormat>
  <Paragraphs>240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Годовой отчет</vt:lpstr>
      <vt:lpstr>Основные показатели работы</vt:lpstr>
      <vt:lpstr>Слайд 3</vt:lpstr>
      <vt:lpstr>Посещения поликлиники в 2018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</vt:lpstr>
      <vt:lpstr>Медицинские организации оказывают помощь по различным профилям</vt:lpstr>
      <vt:lpstr>Кадры 2018 года</vt:lpstr>
      <vt:lpstr>Участие в массовых акциях</vt:lpstr>
      <vt:lpstr>Мероприятия в поликлиниках, реализованные в 2018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192</cp:revision>
  <dcterms:created xsi:type="dcterms:W3CDTF">2019-02-11T07:19:05Z</dcterms:created>
  <dcterms:modified xsi:type="dcterms:W3CDTF">2019-03-11T12:12:31Z</dcterms:modified>
</cp:coreProperties>
</file>