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67" r:id="rId3"/>
    <p:sldId id="257" r:id="rId4"/>
    <p:sldId id="270" r:id="rId5"/>
    <p:sldId id="312" r:id="rId6"/>
    <p:sldId id="316" r:id="rId7"/>
    <p:sldId id="288" r:id="rId8"/>
    <p:sldId id="317" r:id="rId9"/>
    <p:sldId id="334" r:id="rId10"/>
    <p:sldId id="335" r:id="rId11"/>
    <p:sldId id="336" r:id="rId12"/>
    <p:sldId id="319" r:id="rId13"/>
    <p:sldId id="279" r:id="rId14"/>
    <p:sldId id="337" r:id="rId15"/>
    <p:sldId id="338" r:id="rId16"/>
    <p:sldId id="339" r:id="rId17"/>
    <p:sldId id="340" r:id="rId18"/>
    <p:sldId id="341" r:id="rId19"/>
    <p:sldId id="342" r:id="rId20"/>
    <p:sldId id="343" r:id="rId21"/>
    <p:sldId id="344" r:id="rId22"/>
    <p:sldId id="325" r:id="rId23"/>
    <p:sldId id="326" r:id="rId24"/>
    <p:sldId id="328" r:id="rId25"/>
    <p:sldId id="329" r:id="rId26"/>
    <p:sldId id="330" r:id="rId27"/>
    <p:sldId id="331" r:id="rId28"/>
    <p:sldId id="332" r:id="rId29"/>
    <p:sldId id="327" r:id="rId30"/>
    <p:sldId id="333" r:id="rId31"/>
    <p:sldId id="313" r:id="rId32"/>
    <p:sldId id="281" r:id="rId33"/>
    <p:sldId id="315" r:id="rId3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3737" autoAdjust="0"/>
  </p:normalViewPr>
  <p:slideViewPr>
    <p:cSldViewPr>
      <p:cViewPr>
        <p:scale>
          <a:sx n="83" d="100"/>
          <a:sy n="83"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09BCFDF-BF6E-4ED0-88DF-85096FC6F8C9}" type="datetimeFigureOut">
              <a:rPr lang="ru-RU" smtClean="0"/>
              <a:pPr/>
              <a:t>11.03.2019</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4705F85-4F1C-4D9C-903F-C13AA38892CD}" type="slidenum">
              <a:rPr lang="ru-RU" smtClean="0"/>
              <a:pPr/>
              <a:t>‹#›</a:t>
            </a:fld>
            <a:endParaRPr lang="ru-RU" dirty="0"/>
          </a:p>
        </p:txBody>
      </p:sp>
    </p:spTree>
    <p:extLst>
      <p:ext uri="{BB962C8B-B14F-4D97-AF65-F5344CB8AC3E}">
        <p14:creationId xmlns:p14="http://schemas.microsoft.com/office/powerpoint/2010/main" val="400229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705F85-4F1C-4D9C-903F-C13AA38892CD}"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29</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705F85-4F1C-4D9C-903F-C13AA38892CD}" type="slidenum">
              <a:rPr lang="ru-RU" smtClean="0"/>
              <a:pPr/>
              <a:t>11</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26</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36B56D-B07A-43FE-9500-B58872C3A3FF}" type="slidenum">
              <a:rPr lang="ru-RU" smtClean="0"/>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11.03.2019</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9024" y="908720"/>
            <a:ext cx="8245424" cy="5688632"/>
          </a:xfrm>
          <a:solidFill>
            <a:srgbClr val="002060"/>
          </a:solidFill>
        </p:spPr>
        <p:txBody>
          <a:bodyPr/>
          <a:lstStyle/>
          <a:p>
            <a:r>
              <a:rPr lang="ru-RU" b="1" dirty="0" smtClean="0">
                <a:solidFill>
                  <a:schemeClr val="bg1"/>
                </a:solidFill>
              </a:rPr>
              <a:t/>
            </a:r>
            <a:br>
              <a:rPr lang="ru-RU" b="1" dirty="0" smtClean="0">
                <a:solidFill>
                  <a:schemeClr val="bg1"/>
                </a:solidFill>
              </a:rPr>
            </a:br>
            <a:endParaRPr lang="ru-RU" sz="900" b="1" dirty="0">
              <a:solidFill>
                <a:schemeClr val="bg1"/>
              </a:solidFill>
            </a:endParaRPr>
          </a:p>
        </p:txBody>
      </p:sp>
      <p:sp>
        <p:nvSpPr>
          <p:cNvPr id="3" name="TextBox 2"/>
          <p:cNvSpPr txBox="1"/>
          <p:nvPr/>
        </p:nvSpPr>
        <p:spPr>
          <a:xfrm>
            <a:off x="666358" y="908720"/>
            <a:ext cx="7015703" cy="646331"/>
          </a:xfrm>
          <a:prstGeom prst="rect">
            <a:avLst/>
          </a:prstGeom>
          <a:noFill/>
        </p:spPr>
        <p:txBody>
          <a:bodyPr wrap="none" rtlCol="0">
            <a:spAutoFit/>
          </a:bodyPr>
          <a:lstStyle/>
          <a:p>
            <a:pPr algn="ctr"/>
            <a:r>
              <a:rPr lang="ru-RU" b="1" dirty="0" smtClean="0"/>
              <a:t>Государственное бюджетное учреждение здравоохранения  </a:t>
            </a:r>
          </a:p>
          <a:p>
            <a:pPr algn="ctr"/>
            <a:r>
              <a:rPr lang="ru-RU" b="1" dirty="0" smtClean="0"/>
              <a:t>«Городская клиническая больница №</a:t>
            </a:r>
            <a:r>
              <a:rPr lang="ru-RU" b="1" dirty="0" smtClean="0">
                <a:latin typeface="Times New Roman" pitchFamily="18" charset="0"/>
                <a:cs typeface="Times New Roman" pitchFamily="18" charset="0"/>
              </a:rPr>
              <a:t> 4 </a:t>
            </a:r>
            <a:r>
              <a:rPr lang="ru-RU" b="1" dirty="0" smtClean="0"/>
              <a:t>ДЗМ»</a:t>
            </a:r>
            <a:endParaRPr lang="ru-RU" b="1" dirty="0"/>
          </a:p>
        </p:txBody>
      </p:sp>
      <p:sp>
        <p:nvSpPr>
          <p:cNvPr id="4" name="TextBox 3"/>
          <p:cNvSpPr txBox="1"/>
          <p:nvPr/>
        </p:nvSpPr>
        <p:spPr>
          <a:xfrm>
            <a:off x="467544" y="5085184"/>
            <a:ext cx="7272808" cy="1200329"/>
          </a:xfrm>
          <a:prstGeom prst="rect">
            <a:avLst/>
          </a:prstGeom>
          <a:noFill/>
        </p:spPr>
        <p:txBody>
          <a:bodyPr wrap="square" rtlCol="0">
            <a:spAutoFit/>
          </a:bodyPr>
          <a:lstStyle/>
          <a:p>
            <a:pPr algn="ctr"/>
            <a:r>
              <a:rPr lang="ru-RU" b="1" dirty="0" smtClean="0"/>
              <a:t>Заместитель главного врача по первичной медико-санитарной помощи </a:t>
            </a:r>
          </a:p>
          <a:p>
            <a:pPr algn="ctr"/>
            <a:r>
              <a:rPr lang="ru-RU" b="1" dirty="0" smtClean="0"/>
              <a:t>Новиков Вячеслав Алексеевич.</a:t>
            </a:r>
          </a:p>
          <a:p>
            <a:r>
              <a:rPr lang="ru-RU" i="1" dirty="0" smtClean="0"/>
              <a:t> </a:t>
            </a:r>
            <a:endParaRPr lang="ru-RU" i="1" dirty="0"/>
          </a:p>
        </p:txBody>
      </p:sp>
      <p:pic>
        <p:nvPicPr>
          <p:cNvPr id="6" name="Picture 2" descr="C:\Users\User\Desktop\IMG_1582.JPG"/>
          <p:cNvPicPr>
            <a:picLocks noChangeAspect="1" noChangeArrowheads="1"/>
          </p:cNvPicPr>
          <p:nvPr/>
        </p:nvPicPr>
        <p:blipFill>
          <a:blip r:embed="rId3" cstate="print"/>
          <a:srcRect/>
          <a:stretch>
            <a:fillRect/>
          </a:stretch>
        </p:blipFill>
        <p:spPr bwMode="auto">
          <a:xfrm>
            <a:off x="1763688" y="1772816"/>
            <a:ext cx="5256584" cy="3312368"/>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Прямоугольник 4"/>
          <p:cNvSpPr/>
          <p:nvPr/>
        </p:nvSpPr>
        <p:spPr>
          <a:xfrm>
            <a:off x="179512" y="0"/>
            <a:ext cx="8784976" cy="1261884"/>
          </a:xfrm>
          <a:prstGeom prst="rect">
            <a:avLst/>
          </a:prstGeom>
          <a:noFill/>
        </p:spPr>
        <p:txBody>
          <a:bodyPr wrap="square">
            <a:spAutoFit/>
          </a:bodyPr>
          <a:lstStyle/>
          <a:p>
            <a:pPr lvl="0" indent="269875"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000" dirty="0" smtClean="0">
                <a:latin typeface="Times New Roman" pitchFamily="18" charset="0"/>
                <a:ea typeface="Calibri" pitchFamily="34" charset="0"/>
                <a:cs typeface="Times New Roman" pitchFamily="18" charset="0"/>
              </a:rPr>
              <a:t> </a:t>
            </a:r>
            <a:endParaRPr lang="ru-RU" sz="2000" dirty="0" smtClean="0">
              <a:latin typeface="Times New Roman" pitchFamily="18" charset="0"/>
              <a:cs typeface="Times New Roman" pitchFamily="18" charset="0"/>
            </a:endParaRPr>
          </a:p>
          <a:p>
            <a:endParaRPr lang="ru-RU" dirty="0"/>
          </a:p>
          <a:p>
            <a:endParaRPr lang="ru-RU" dirty="0"/>
          </a:p>
        </p:txBody>
      </p:sp>
      <p:sp>
        <p:nvSpPr>
          <p:cNvPr id="7" name="Содержимое 6"/>
          <p:cNvSpPr>
            <a:spLocks noGrp="1"/>
          </p:cNvSpPr>
          <p:nvPr>
            <p:ph idx="1"/>
          </p:nvPr>
        </p:nvSpPr>
        <p:spPr>
          <a:xfrm>
            <a:off x="467544" y="692696"/>
            <a:ext cx="8229600" cy="6165304"/>
          </a:xfrm>
        </p:spPr>
        <p:txBody>
          <a:bodyPr/>
          <a:lstStyle/>
          <a:p>
            <a:pPr algn="ctr"/>
            <a:r>
              <a:rPr lang="ru-RU" dirty="0" smtClean="0">
                <a:latin typeface="Times New Roman" pitchFamily="18" charset="0"/>
                <a:cs typeface="Times New Roman" pitchFamily="18" charset="0"/>
              </a:rPr>
              <a:t>Электронная очередь в кабинет дежурного врача ВОП (</a:t>
            </a:r>
            <a:r>
              <a:rPr lang="ru-RU" dirty="0" err="1" smtClean="0">
                <a:latin typeface="Times New Roman" pitchFamily="18" charset="0"/>
                <a:cs typeface="Times New Roman" pitchFamily="18" charset="0"/>
              </a:rPr>
              <a:t>каб</a:t>
            </a:r>
            <a:r>
              <a:rPr lang="ru-RU" dirty="0" smtClean="0">
                <a:latin typeface="Times New Roman" pitchFamily="18" charset="0"/>
                <a:cs typeface="Times New Roman" pitchFamily="18" charset="0"/>
              </a:rPr>
              <a:t>. 104) с ожиданием пациентов в зоне комфортного пребывания </a:t>
            </a:r>
            <a:endParaRPr lang="ru-RU" dirty="0">
              <a:latin typeface="Times New Roman" pitchFamily="18" charset="0"/>
              <a:cs typeface="Times New Roman" pitchFamily="18" charset="0"/>
            </a:endParaRPr>
          </a:p>
        </p:txBody>
      </p:sp>
      <p:pic>
        <p:nvPicPr>
          <p:cNvPr id="9" name="Рисунок 8" descr="IMG_20180411_115213.jpg"/>
          <p:cNvPicPr>
            <a:picLocks noChangeAspect="1"/>
          </p:cNvPicPr>
          <p:nvPr/>
        </p:nvPicPr>
        <p:blipFill>
          <a:blip r:embed="rId2" cstate="print"/>
          <a:stretch>
            <a:fillRect/>
          </a:stretch>
        </p:blipFill>
        <p:spPr>
          <a:xfrm>
            <a:off x="467544" y="2180016"/>
            <a:ext cx="8316416" cy="46779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Содержимое 6"/>
          <p:cNvSpPr>
            <a:spLocks noGrp="1"/>
          </p:cNvSpPr>
          <p:nvPr>
            <p:ph idx="1"/>
          </p:nvPr>
        </p:nvSpPr>
        <p:spPr>
          <a:xfrm>
            <a:off x="539552" y="0"/>
            <a:ext cx="8229600" cy="864096"/>
          </a:xfrm>
        </p:spPr>
        <p:txBody>
          <a:bodyPr>
            <a:normAutofit/>
          </a:bodyPr>
          <a:lstStyle/>
          <a:p>
            <a:pPr algn="ctr">
              <a:buNone/>
            </a:pPr>
            <a:r>
              <a:rPr lang="ru-RU" sz="2000" dirty="0" smtClean="0">
                <a:latin typeface="Times New Roman" pitchFamily="18" charset="0"/>
                <a:cs typeface="Times New Roman" pitchFamily="18" charset="0"/>
              </a:rPr>
              <a:t>Оснащение и оборудование кабинета патронажной службы</a:t>
            </a:r>
            <a:endParaRPr lang="ru-RU" sz="2000" dirty="0">
              <a:latin typeface="Times New Roman" pitchFamily="18" charset="0"/>
              <a:cs typeface="Times New Roman" pitchFamily="18" charset="0"/>
            </a:endParaRPr>
          </a:p>
        </p:txBody>
      </p:sp>
      <p:pic>
        <p:nvPicPr>
          <p:cNvPr id="9" name="Рисунок 8" descr="IMG_20170927_123439_HDR.jpg"/>
          <p:cNvPicPr>
            <a:picLocks noChangeAspect="1"/>
          </p:cNvPicPr>
          <p:nvPr/>
        </p:nvPicPr>
        <p:blipFill>
          <a:blip r:embed="rId3" cstate="print"/>
          <a:stretch>
            <a:fillRect/>
          </a:stretch>
        </p:blipFill>
        <p:spPr>
          <a:xfrm>
            <a:off x="3275856" y="3789041"/>
            <a:ext cx="5868144" cy="3068959"/>
          </a:xfrm>
          <a:prstGeom prst="rect">
            <a:avLst/>
          </a:prstGeom>
        </p:spPr>
      </p:pic>
      <p:sp>
        <p:nvSpPr>
          <p:cNvPr id="11" name="TextBox 10"/>
          <p:cNvSpPr txBox="1"/>
          <p:nvPr/>
        </p:nvSpPr>
        <p:spPr>
          <a:xfrm>
            <a:off x="5868144" y="908720"/>
            <a:ext cx="3024336" cy="1477328"/>
          </a:xfrm>
          <a:prstGeom prst="rect">
            <a:avLst/>
          </a:prstGeom>
          <a:noFill/>
        </p:spPr>
        <p:txBody>
          <a:bodyPr wrap="square" rtlCol="0">
            <a:spAutoFit/>
          </a:bodyPr>
          <a:lstStyle/>
          <a:p>
            <a:r>
              <a:rPr lang="ru-RU" dirty="0" smtClean="0"/>
              <a:t>Врач кабинета –</a:t>
            </a:r>
            <a:endParaRPr lang="ru-RU" dirty="0" smtClean="0">
              <a:latin typeface="Times New Roman" pitchFamily="18" charset="0"/>
              <a:cs typeface="Times New Roman" pitchFamily="18" charset="0"/>
            </a:endParaRPr>
          </a:p>
          <a:p>
            <a:r>
              <a:rPr lang="ru-RU" dirty="0" smtClean="0"/>
              <a:t>Маслова Л.М.</a:t>
            </a:r>
          </a:p>
          <a:p>
            <a:endParaRPr lang="ru-RU" dirty="0" smtClean="0"/>
          </a:p>
          <a:p>
            <a:r>
              <a:rPr lang="ru-RU" dirty="0" smtClean="0"/>
              <a:t>Мед. сестра кабинета – Макеева Н.Н.</a:t>
            </a:r>
            <a:endParaRPr lang="ru-RU" dirty="0"/>
          </a:p>
        </p:txBody>
      </p:sp>
      <p:sp>
        <p:nvSpPr>
          <p:cNvPr id="12" name="TextBox 11"/>
          <p:cNvSpPr txBox="1"/>
          <p:nvPr/>
        </p:nvSpPr>
        <p:spPr>
          <a:xfrm>
            <a:off x="251520" y="4293096"/>
            <a:ext cx="2736304" cy="2585323"/>
          </a:xfrm>
          <a:prstGeom prst="rect">
            <a:avLst/>
          </a:prstGeom>
          <a:noFill/>
        </p:spPr>
        <p:txBody>
          <a:bodyPr wrap="square" rtlCol="0">
            <a:spAutoFit/>
          </a:bodyPr>
          <a:lstStyle/>
          <a:p>
            <a:r>
              <a:rPr lang="ru-RU" dirty="0" smtClean="0"/>
              <a:t>Оснащение:</a:t>
            </a:r>
          </a:p>
          <a:p>
            <a:r>
              <a:rPr lang="ru-RU" dirty="0" smtClean="0"/>
              <a:t>АРМ для врача и медицинской сестры, аппарат для автоматического измерения артериального давления, электронные весы и ростомер</a:t>
            </a:r>
            <a:endParaRPr lang="ru-RU" dirty="0"/>
          </a:p>
        </p:txBody>
      </p:sp>
      <p:pic>
        <p:nvPicPr>
          <p:cNvPr id="1026" name="Picture 2" descr="C:\Users\User\Desktop\Муници-е отчеты\Фото П\Патронаж-2\IMG_20190306_111728.jpg"/>
          <p:cNvPicPr>
            <a:picLocks noChangeAspect="1" noChangeArrowheads="1"/>
          </p:cNvPicPr>
          <p:nvPr/>
        </p:nvPicPr>
        <p:blipFill>
          <a:blip r:embed="rId4" cstate="print"/>
          <a:srcRect/>
          <a:stretch>
            <a:fillRect/>
          </a:stretch>
        </p:blipFill>
        <p:spPr bwMode="auto">
          <a:xfrm>
            <a:off x="0" y="548680"/>
            <a:ext cx="5292080" cy="34016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784976" cy="5976664"/>
          </a:xfrm>
          <a:solidFill>
            <a:srgbClr val="002060"/>
          </a:solidFill>
        </p:spPr>
        <p:txBody>
          <a:bodyPr>
            <a:normAutofit/>
          </a:bodyPr>
          <a:lstStyle/>
          <a:p>
            <a:pPr algn="ctr">
              <a:buNone/>
            </a:pPr>
            <a:endParaRPr lang="ru-RU" sz="2000" dirty="0" smtClean="0"/>
          </a:p>
          <a:p>
            <a:pPr algn="ctr">
              <a:buNone/>
            </a:pPr>
            <a:endParaRPr lang="ru-RU" sz="2000" dirty="0" smtClean="0"/>
          </a:p>
          <a:p>
            <a:pPr algn="ctr">
              <a:buNone/>
            </a:pPr>
            <a:r>
              <a:rPr lang="ru-RU" sz="2000" dirty="0" smtClean="0">
                <a:latin typeface="Times New Roman" pitchFamily="18" charset="0"/>
                <a:cs typeface="Times New Roman" pitchFamily="18" charset="0"/>
              </a:rPr>
              <a:t>В 2018 году продолжил работу колл – центр ( кабинет) для оперативного принятия звонков от населения, электронной регистрации их и организации выезда врачей на дом.</a:t>
            </a:r>
            <a:endParaRPr lang="ru-RU" sz="2000" b="1" dirty="0" smtClean="0">
              <a:latin typeface="Times New Roman" pitchFamily="18" charset="0"/>
              <a:cs typeface="Times New Roman" pitchFamily="18" charset="0"/>
            </a:endParaRPr>
          </a:p>
        </p:txBody>
      </p:sp>
      <p:pic>
        <p:nvPicPr>
          <p:cNvPr id="47106" name="Picture 2" descr="C:\Users\User\Desktop\IMG_0503.JPG"/>
          <p:cNvPicPr>
            <a:picLocks noChangeAspect="1" noChangeArrowheads="1"/>
          </p:cNvPicPr>
          <p:nvPr/>
        </p:nvPicPr>
        <p:blipFill>
          <a:blip r:embed="rId2" cstate="print"/>
          <a:srcRect/>
          <a:stretch>
            <a:fillRect/>
          </a:stretch>
        </p:blipFill>
        <p:spPr bwMode="auto">
          <a:xfrm>
            <a:off x="755576" y="2636912"/>
            <a:ext cx="2771800" cy="2413465"/>
          </a:xfrm>
          <a:prstGeom prst="rect">
            <a:avLst/>
          </a:prstGeom>
          <a:noFill/>
        </p:spPr>
      </p:pic>
      <p:pic>
        <p:nvPicPr>
          <p:cNvPr id="47107" name="Picture 3" descr="C:\Users\User\Desktop\IMG_0489.JPG"/>
          <p:cNvPicPr>
            <a:picLocks noChangeAspect="1" noChangeArrowheads="1"/>
          </p:cNvPicPr>
          <p:nvPr/>
        </p:nvPicPr>
        <p:blipFill>
          <a:blip r:embed="rId3" cstate="print"/>
          <a:srcRect/>
          <a:stretch>
            <a:fillRect/>
          </a:stretch>
        </p:blipFill>
        <p:spPr bwMode="auto">
          <a:xfrm>
            <a:off x="4788024" y="2636912"/>
            <a:ext cx="3198859" cy="2448272"/>
          </a:xfrm>
          <a:prstGeom prst="rect">
            <a:avLst/>
          </a:prstGeom>
          <a:noFill/>
        </p:spPr>
      </p:pic>
      <p:sp>
        <p:nvSpPr>
          <p:cNvPr id="5" name="Прямоугольник 4"/>
          <p:cNvSpPr/>
          <p:nvPr/>
        </p:nvSpPr>
        <p:spPr>
          <a:xfrm>
            <a:off x="179512" y="0"/>
            <a:ext cx="8784976" cy="1261884"/>
          </a:xfrm>
          <a:prstGeom prst="rect">
            <a:avLst/>
          </a:prstGeom>
          <a:solidFill>
            <a:srgbClr val="002060"/>
          </a:solidFill>
        </p:spPr>
        <p:txBody>
          <a:bodyPr wrap="square">
            <a:spAutoFit/>
          </a:bodyPr>
          <a:lstStyle/>
          <a:p>
            <a:pPr lvl="0" indent="269875" algn="ctr" fontAlgn="base">
              <a:spcBef>
                <a:spcPct val="0"/>
              </a:spcBef>
              <a:spcAft>
                <a:spcPct val="0"/>
              </a:spcAft>
            </a:pPr>
            <a:r>
              <a:rPr lang="ru-RU" sz="20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000" dirty="0" smtClean="0">
                <a:latin typeface="Times New Roman" pitchFamily="18" charset="0"/>
                <a:ea typeface="Calibri" pitchFamily="34" charset="0"/>
                <a:cs typeface="Times New Roman" pitchFamily="18" charset="0"/>
              </a:rPr>
              <a:t> </a:t>
            </a:r>
            <a:endParaRPr lang="ru-RU" sz="2000" dirty="0" smtClean="0">
              <a:latin typeface="Times New Roman" pitchFamily="18" charset="0"/>
              <a:cs typeface="Times New Roman" pitchFamily="18" charset="0"/>
            </a:endParaRPr>
          </a:p>
          <a:p>
            <a:endParaRPr lang="ru-RU" dirty="0"/>
          </a:p>
          <a:p>
            <a:endParaRPr lang="ru-RU" dirty="0"/>
          </a:p>
        </p:txBody>
      </p:sp>
      <p:sp>
        <p:nvSpPr>
          <p:cNvPr id="6" name="TextBox 5"/>
          <p:cNvSpPr txBox="1"/>
          <p:nvPr/>
        </p:nvSpPr>
        <p:spPr>
          <a:xfrm>
            <a:off x="912961" y="5445224"/>
            <a:ext cx="6828408" cy="646331"/>
          </a:xfrm>
          <a:prstGeom prst="rect">
            <a:avLst/>
          </a:prstGeom>
          <a:noFill/>
        </p:spPr>
        <p:txBody>
          <a:bodyPr wrap="none" rtlCol="0">
            <a:spAutoFit/>
          </a:bodyPr>
          <a:lstStyle/>
          <a:p>
            <a:pPr algn="ctr"/>
            <a:r>
              <a:rPr lang="ru-RU" b="1" dirty="0" smtClean="0">
                <a:latin typeface="Times New Roman" pitchFamily="18" charset="0"/>
                <a:cs typeface="Times New Roman" pitchFamily="18" charset="0"/>
              </a:rPr>
              <a:t>За 2018 год принято и обслужено свыше 1500 вызовов  жителей </a:t>
            </a:r>
          </a:p>
          <a:p>
            <a:pPr algn="ctr"/>
            <a:r>
              <a:rPr lang="ru-RU" b="1" dirty="0" smtClean="0">
                <a:latin typeface="Times New Roman" pitchFamily="18" charset="0"/>
                <a:cs typeface="Times New Roman" pitchFamily="18" charset="0"/>
              </a:rPr>
              <a:t>Донского муниципального района ЮАО  врачами на дому.</a:t>
            </a:r>
            <a:endParaRPr lang="ru-RU"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32656"/>
            <a:ext cx="8460432" cy="6237312"/>
          </a:xfrm>
          <a:solidFill>
            <a:srgbClr val="002060"/>
          </a:solidFill>
        </p:spPr>
        <p:txBody>
          <a:bodyPr/>
          <a:lstStyle/>
          <a:p>
            <a:pPr lvl="0" indent="269875" algn="ctr" fontAlgn="base">
              <a:spcBef>
                <a:spcPct val="0"/>
              </a:spcBef>
              <a:spcAft>
                <a:spcPct val="0"/>
              </a:spcAft>
              <a:buNone/>
            </a:pPr>
            <a:r>
              <a:rPr lang="ru-RU"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dirty="0" smtClean="0">
                <a:latin typeface="Times New Roman" pitchFamily="18" charset="0"/>
                <a:ea typeface="Calibri" pitchFamily="34" charset="0"/>
                <a:cs typeface="Times New Roman" pitchFamily="18" charset="0"/>
              </a:rPr>
              <a:t> </a:t>
            </a:r>
          </a:p>
          <a:p>
            <a:pPr lvl="0" indent="269875" algn="ctr" fontAlgn="base">
              <a:spcBef>
                <a:spcPct val="0"/>
              </a:spcBef>
              <a:spcAft>
                <a:spcPct val="0"/>
              </a:spcAft>
              <a:buNone/>
            </a:pPr>
            <a:endParaRPr lang="ru-RU" dirty="0" smtClean="0">
              <a:latin typeface="Times New Roman" pitchFamily="18" charset="0"/>
              <a:ea typeface="Calibri" pitchFamily="34" charset="0"/>
              <a:cs typeface="Times New Roman" pitchFamily="18" charset="0"/>
            </a:endParaRPr>
          </a:p>
          <a:p>
            <a:pPr lvl="0" indent="269875" algn="ctr" fontAlgn="base">
              <a:spcBef>
                <a:spcPct val="0"/>
              </a:spcBef>
              <a:spcAft>
                <a:spcPct val="0"/>
              </a:spcAft>
              <a:buNone/>
            </a:pPr>
            <a:r>
              <a:rPr lang="ru-RU" dirty="0" smtClean="0">
                <a:latin typeface="Times New Roman" pitchFamily="18" charset="0"/>
                <a:cs typeface="Times New Roman" pitchFamily="18" charset="0"/>
              </a:rPr>
              <a:t>Поликлиника площадью 3280 кв. метров, 1966 года постройки капитально ни разу не ремонтировалась</a:t>
            </a:r>
            <a:r>
              <a:rPr lang="ru-RU" dirty="0" smtClean="0"/>
              <a:t>.</a:t>
            </a:r>
            <a:endParaRPr lang="ru-RU" dirty="0" smtClean="0">
              <a:latin typeface="Times New Roman" pitchFamily="18" charset="0"/>
              <a:ea typeface="Calibri" pitchFamily="34" charset="0"/>
              <a:cs typeface="Times New Roman" pitchFamily="18" charset="0"/>
            </a:endParaRPr>
          </a:p>
        </p:txBody>
      </p:sp>
      <p:pic>
        <p:nvPicPr>
          <p:cNvPr id="4" name="Picture 2" descr="C:\Users\User\Desktop\Московский стандарт поликлиника\фото\3v-qC9hUO9s.jpg"/>
          <p:cNvPicPr>
            <a:picLocks noChangeAspect="1" noChangeArrowheads="1"/>
          </p:cNvPicPr>
          <p:nvPr/>
        </p:nvPicPr>
        <p:blipFill>
          <a:blip r:embed="rId2" cstate="print"/>
          <a:srcRect/>
          <a:stretch>
            <a:fillRect/>
          </a:stretch>
        </p:blipFill>
        <p:spPr bwMode="auto">
          <a:xfrm>
            <a:off x="1331640" y="2564904"/>
            <a:ext cx="6408712" cy="34563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460432" cy="6641976"/>
          </a:xfrm>
          <a:noFill/>
        </p:spPr>
        <p:txBody>
          <a:bodyPr/>
          <a:lstStyle/>
          <a:p>
            <a:pPr lvl="0" indent="269875" algn="ctr" fontAlgn="base">
              <a:spcBef>
                <a:spcPct val="0"/>
              </a:spcBef>
              <a:spcAft>
                <a:spcPct val="0"/>
              </a:spcAft>
              <a:buNone/>
            </a:pPr>
            <a:r>
              <a:rPr lang="ru-RU" sz="28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b="1" dirty="0" smtClean="0">
                <a:latin typeface="Times New Roman" pitchFamily="18" charset="0"/>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a:t>
            </a:r>
          </a:p>
          <a:p>
            <a:pPr lvl="0" indent="269875" algn="ctr" fontAlgn="base">
              <a:spcBef>
                <a:spcPct val="0"/>
              </a:spcBef>
              <a:spcAft>
                <a:spcPct val="0"/>
              </a:spcAft>
              <a:buNone/>
            </a:pPr>
            <a:endParaRPr lang="ru-RU" dirty="0" smtClean="0">
              <a:latin typeface="Times New Roman" pitchFamily="18" charset="0"/>
              <a:ea typeface="Calibri" pitchFamily="34" charset="0"/>
              <a:cs typeface="Times New Roman" pitchFamily="18" charset="0"/>
            </a:endParaRPr>
          </a:p>
          <a:p>
            <a:pPr lvl="0" indent="269875" algn="ctr" fontAlgn="base">
              <a:spcBef>
                <a:spcPct val="0"/>
              </a:spcBef>
              <a:spcAft>
                <a:spcPct val="0"/>
              </a:spcAft>
              <a:buNone/>
            </a:pPr>
            <a:endParaRPr lang="ru-RU" dirty="0" smtClean="0">
              <a:latin typeface="Times New Roman" pitchFamily="18" charset="0"/>
              <a:ea typeface="Calibri" pitchFamily="34" charset="0"/>
              <a:cs typeface="Times New Roman" pitchFamily="18" charset="0"/>
            </a:endParaRPr>
          </a:p>
        </p:txBody>
      </p:sp>
      <p:sp>
        <p:nvSpPr>
          <p:cNvPr id="13" name="TextBox 12"/>
          <p:cNvSpPr txBox="1"/>
          <p:nvPr/>
        </p:nvSpPr>
        <p:spPr>
          <a:xfrm>
            <a:off x="1115616" y="1268760"/>
            <a:ext cx="6982874" cy="369332"/>
          </a:xfrm>
          <a:prstGeom prst="rect">
            <a:avLst/>
          </a:prstGeom>
          <a:noFill/>
        </p:spPr>
        <p:txBody>
          <a:bodyPr wrap="none" rtlCol="0">
            <a:spAutoFit/>
          </a:bodyPr>
          <a:lstStyle/>
          <a:p>
            <a:pPr algn="ctr"/>
            <a:r>
              <a:rPr lang="ru-RU" b="1" dirty="0" smtClean="0">
                <a:latin typeface="Times New Roman" pitchFamily="18" charset="0"/>
                <a:cs typeface="Times New Roman" pitchFamily="18" charset="0"/>
              </a:rPr>
              <a:t>Фотографии поликлиники после проведенного  ремонта. 4 этаж. </a:t>
            </a:r>
            <a:endParaRPr lang="ru-RU" b="1" dirty="0">
              <a:latin typeface="Times New Roman" pitchFamily="18" charset="0"/>
              <a:cs typeface="Times New Roman" pitchFamily="18" charset="0"/>
            </a:endParaRPr>
          </a:p>
        </p:txBody>
      </p:sp>
      <p:pic>
        <p:nvPicPr>
          <p:cNvPr id="51203" name="Picture 3" descr="C:\Users\User\Desktop\IMG_5132.JPG"/>
          <p:cNvPicPr>
            <a:picLocks noChangeAspect="1" noChangeArrowheads="1"/>
          </p:cNvPicPr>
          <p:nvPr/>
        </p:nvPicPr>
        <p:blipFill>
          <a:blip r:embed="rId2" cstate="print"/>
          <a:srcRect/>
          <a:stretch>
            <a:fillRect/>
          </a:stretch>
        </p:blipFill>
        <p:spPr bwMode="auto">
          <a:xfrm>
            <a:off x="-11171238" y="-8047038"/>
            <a:ext cx="2376000" cy="1782000"/>
          </a:xfrm>
          <a:prstGeom prst="rect">
            <a:avLst/>
          </a:prstGeom>
          <a:noFill/>
        </p:spPr>
      </p:pic>
      <p:pic>
        <p:nvPicPr>
          <p:cNvPr id="51204" name="Picture 4" descr="C:\Users\User\Desktop\IMG_5132.JPG"/>
          <p:cNvPicPr>
            <a:picLocks noChangeAspect="1" noChangeArrowheads="1"/>
          </p:cNvPicPr>
          <p:nvPr/>
        </p:nvPicPr>
        <p:blipFill>
          <a:blip r:embed="rId3" cstate="print"/>
          <a:srcRect/>
          <a:stretch>
            <a:fillRect/>
          </a:stretch>
        </p:blipFill>
        <p:spPr bwMode="auto">
          <a:xfrm>
            <a:off x="-10848975" y="-8745538"/>
            <a:ext cx="3009600" cy="2257200"/>
          </a:xfrm>
          <a:prstGeom prst="rect">
            <a:avLst/>
          </a:prstGeom>
          <a:noFill/>
        </p:spPr>
      </p:pic>
      <p:pic>
        <p:nvPicPr>
          <p:cNvPr id="53251" name="Picture 3" descr="C:\Users\User\Desktop\image1.JPG"/>
          <p:cNvPicPr>
            <a:picLocks noChangeAspect="1" noChangeArrowheads="1"/>
          </p:cNvPicPr>
          <p:nvPr/>
        </p:nvPicPr>
        <p:blipFill>
          <a:blip r:embed="rId4" cstate="print"/>
          <a:srcRect/>
          <a:stretch>
            <a:fillRect/>
          </a:stretch>
        </p:blipFill>
        <p:spPr bwMode="auto">
          <a:xfrm>
            <a:off x="4860032" y="1628800"/>
            <a:ext cx="3168352" cy="2843392"/>
          </a:xfrm>
          <a:prstGeom prst="rect">
            <a:avLst/>
          </a:prstGeom>
          <a:noFill/>
        </p:spPr>
      </p:pic>
      <p:pic>
        <p:nvPicPr>
          <p:cNvPr id="53252" name="Picture 4" descr="C:\Users\User\Desktop\4.JPG"/>
          <p:cNvPicPr>
            <a:picLocks noChangeAspect="1" noChangeArrowheads="1"/>
          </p:cNvPicPr>
          <p:nvPr/>
        </p:nvPicPr>
        <p:blipFill>
          <a:blip r:embed="rId5" cstate="print"/>
          <a:srcRect/>
          <a:stretch>
            <a:fillRect/>
          </a:stretch>
        </p:blipFill>
        <p:spPr bwMode="auto">
          <a:xfrm>
            <a:off x="1115616" y="4509120"/>
            <a:ext cx="2808312" cy="2160240"/>
          </a:xfrm>
          <a:prstGeom prst="rect">
            <a:avLst/>
          </a:prstGeom>
          <a:noFill/>
        </p:spPr>
      </p:pic>
      <p:pic>
        <p:nvPicPr>
          <p:cNvPr id="10" name="Рисунок 9" descr="IMG-20180209-WA0011.jpg"/>
          <p:cNvPicPr>
            <a:picLocks noChangeAspect="1"/>
          </p:cNvPicPr>
          <p:nvPr/>
        </p:nvPicPr>
        <p:blipFill>
          <a:blip r:embed="rId6" cstate="print"/>
          <a:stretch>
            <a:fillRect/>
          </a:stretch>
        </p:blipFill>
        <p:spPr>
          <a:xfrm>
            <a:off x="1331640" y="1700808"/>
            <a:ext cx="2016224" cy="2688298"/>
          </a:xfrm>
          <a:prstGeom prst="rect">
            <a:avLst/>
          </a:prstGeom>
        </p:spPr>
      </p:pic>
      <p:pic>
        <p:nvPicPr>
          <p:cNvPr id="11" name="Рисунок 10" descr="IMG-20180209-WA0012.jpg"/>
          <p:cNvPicPr>
            <a:picLocks noChangeAspect="1"/>
          </p:cNvPicPr>
          <p:nvPr/>
        </p:nvPicPr>
        <p:blipFill>
          <a:blip r:embed="rId7" cstate="print"/>
          <a:stretch>
            <a:fillRect/>
          </a:stretch>
        </p:blipFill>
        <p:spPr>
          <a:xfrm>
            <a:off x="5508104" y="4653136"/>
            <a:ext cx="1674186" cy="1944216"/>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460432" cy="6237312"/>
          </a:xfrm>
          <a:noFill/>
        </p:spPr>
        <p:txBody>
          <a:bodyPr/>
          <a:lstStyle/>
          <a:p>
            <a:pPr lvl="0" indent="269875" algn="ctr" fontAlgn="base">
              <a:spcBef>
                <a:spcPct val="0"/>
              </a:spcBef>
              <a:spcAft>
                <a:spcPct val="0"/>
              </a:spcAft>
              <a:buNone/>
            </a:pPr>
            <a:r>
              <a:rPr lang="ru-RU" sz="28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800" dirty="0" smtClean="0">
                <a:latin typeface="Times New Roman" pitchFamily="18" charset="0"/>
                <a:ea typeface="Calibri" pitchFamily="34" charset="0"/>
                <a:cs typeface="Times New Roman" pitchFamily="18" charset="0"/>
              </a:rPr>
              <a:t> </a:t>
            </a:r>
          </a:p>
          <a:p>
            <a:pPr lvl="0" indent="269875" algn="ctr" fontAlgn="base">
              <a:spcBef>
                <a:spcPct val="0"/>
              </a:spcBef>
              <a:spcAft>
                <a:spcPct val="0"/>
              </a:spcAft>
              <a:buNone/>
            </a:pPr>
            <a:endParaRPr lang="ru-RU" dirty="0" smtClean="0">
              <a:latin typeface="Times New Roman" pitchFamily="18" charset="0"/>
              <a:ea typeface="Calibri" pitchFamily="34" charset="0"/>
              <a:cs typeface="Times New Roman" pitchFamily="18" charset="0"/>
            </a:endParaRPr>
          </a:p>
          <a:p>
            <a:pPr lvl="0" indent="269875" algn="ctr" fontAlgn="base">
              <a:spcBef>
                <a:spcPct val="0"/>
              </a:spcBef>
              <a:spcAft>
                <a:spcPct val="0"/>
              </a:spcAft>
              <a:buNone/>
            </a:pPr>
            <a:endParaRPr lang="ru-RU" dirty="0" smtClean="0">
              <a:latin typeface="Times New Roman" pitchFamily="18" charset="0"/>
              <a:ea typeface="Calibri" pitchFamily="34" charset="0"/>
              <a:cs typeface="Times New Roman" pitchFamily="18" charset="0"/>
            </a:endParaRPr>
          </a:p>
        </p:txBody>
      </p:sp>
      <p:sp>
        <p:nvSpPr>
          <p:cNvPr id="13" name="TextBox 12"/>
          <p:cNvSpPr txBox="1"/>
          <p:nvPr/>
        </p:nvSpPr>
        <p:spPr>
          <a:xfrm>
            <a:off x="1259632" y="1628800"/>
            <a:ext cx="6867457" cy="369332"/>
          </a:xfrm>
          <a:prstGeom prst="rect">
            <a:avLst/>
          </a:prstGeom>
          <a:noFill/>
        </p:spPr>
        <p:txBody>
          <a:bodyPr wrap="none" rtlCol="0">
            <a:spAutoFit/>
          </a:bodyPr>
          <a:lstStyle/>
          <a:p>
            <a:pPr algn="ctr"/>
            <a:r>
              <a:rPr lang="ru-RU" b="1" dirty="0" smtClean="0">
                <a:latin typeface="Times New Roman" pitchFamily="18" charset="0"/>
                <a:cs typeface="Times New Roman" pitchFamily="18" charset="0"/>
              </a:rPr>
              <a:t>Фотографии поликлиники после проведенного  ремонта. 3 этаж.</a:t>
            </a:r>
            <a:endParaRPr lang="ru-RU" b="1" dirty="0">
              <a:latin typeface="Times New Roman" pitchFamily="18" charset="0"/>
              <a:cs typeface="Times New Roman" pitchFamily="18" charset="0"/>
            </a:endParaRPr>
          </a:p>
        </p:txBody>
      </p:sp>
      <p:pic>
        <p:nvPicPr>
          <p:cNvPr id="51203" name="Picture 3" descr="C:\Users\User\Desktop\IMG_5132.JPG"/>
          <p:cNvPicPr>
            <a:picLocks noChangeAspect="1" noChangeArrowheads="1"/>
          </p:cNvPicPr>
          <p:nvPr/>
        </p:nvPicPr>
        <p:blipFill>
          <a:blip r:embed="rId2" cstate="print"/>
          <a:srcRect/>
          <a:stretch>
            <a:fillRect/>
          </a:stretch>
        </p:blipFill>
        <p:spPr bwMode="auto">
          <a:xfrm>
            <a:off x="-11171238" y="-8047038"/>
            <a:ext cx="2376000" cy="1782000"/>
          </a:xfrm>
          <a:prstGeom prst="rect">
            <a:avLst/>
          </a:prstGeom>
          <a:noFill/>
        </p:spPr>
      </p:pic>
      <p:pic>
        <p:nvPicPr>
          <p:cNvPr id="51204" name="Picture 4" descr="C:\Users\User\Desktop\IMG_5132.JPG"/>
          <p:cNvPicPr>
            <a:picLocks noChangeAspect="1" noChangeArrowheads="1"/>
          </p:cNvPicPr>
          <p:nvPr/>
        </p:nvPicPr>
        <p:blipFill>
          <a:blip r:embed="rId3" cstate="print"/>
          <a:srcRect/>
          <a:stretch>
            <a:fillRect/>
          </a:stretch>
        </p:blipFill>
        <p:spPr bwMode="auto">
          <a:xfrm>
            <a:off x="-10848975" y="-8745538"/>
            <a:ext cx="3009600" cy="2257200"/>
          </a:xfrm>
          <a:prstGeom prst="rect">
            <a:avLst/>
          </a:prstGeom>
          <a:noFill/>
        </p:spPr>
      </p:pic>
      <p:pic>
        <p:nvPicPr>
          <p:cNvPr id="2050" name="Picture 2" descr="C:\Users\User\Desktop\12-02-2018_10-16-01\IMG-20180212-WA0002.jpg"/>
          <p:cNvPicPr>
            <a:picLocks noChangeAspect="1" noChangeArrowheads="1"/>
          </p:cNvPicPr>
          <p:nvPr/>
        </p:nvPicPr>
        <p:blipFill>
          <a:blip r:embed="rId4" cstate="print"/>
          <a:srcRect/>
          <a:stretch>
            <a:fillRect/>
          </a:stretch>
        </p:blipFill>
        <p:spPr bwMode="auto">
          <a:xfrm>
            <a:off x="323528" y="2348880"/>
            <a:ext cx="2128484" cy="2952328"/>
          </a:xfrm>
          <a:prstGeom prst="rect">
            <a:avLst/>
          </a:prstGeom>
          <a:noFill/>
        </p:spPr>
      </p:pic>
      <p:pic>
        <p:nvPicPr>
          <p:cNvPr id="2051" name="Picture 3" descr="C:\Users\User\Desktop\12-02-2018_10-16-01\IMG-20180212-WA0004.jpg"/>
          <p:cNvPicPr>
            <a:picLocks noChangeAspect="1" noChangeArrowheads="1"/>
          </p:cNvPicPr>
          <p:nvPr/>
        </p:nvPicPr>
        <p:blipFill>
          <a:blip r:embed="rId5" cstate="print"/>
          <a:srcRect/>
          <a:stretch>
            <a:fillRect/>
          </a:stretch>
        </p:blipFill>
        <p:spPr bwMode="auto">
          <a:xfrm>
            <a:off x="6516216" y="2348880"/>
            <a:ext cx="2278521" cy="2952328"/>
          </a:xfrm>
          <a:prstGeom prst="rect">
            <a:avLst/>
          </a:prstGeom>
          <a:noFill/>
        </p:spPr>
      </p:pic>
      <p:pic>
        <p:nvPicPr>
          <p:cNvPr id="2052" name="Picture 4" descr="C:\Users\User\Desktop\12-02-2018_10-16-01\IMG-20180212-WA0006.jpg"/>
          <p:cNvPicPr>
            <a:picLocks noChangeAspect="1" noChangeArrowheads="1"/>
          </p:cNvPicPr>
          <p:nvPr/>
        </p:nvPicPr>
        <p:blipFill>
          <a:blip r:embed="rId6" cstate="print"/>
          <a:srcRect/>
          <a:stretch>
            <a:fillRect/>
          </a:stretch>
        </p:blipFill>
        <p:spPr bwMode="auto">
          <a:xfrm>
            <a:off x="4499992" y="2348880"/>
            <a:ext cx="2016224" cy="2952328"/>
          </a:xfrm>
          <a:prstGeom prst="rect">
            <a:avLst/>
          </a:prstGeom>
          <a:noFill/>
        </p:spPr>
      </p:pic>
      <p:pic>
        <p:nvPicPr>
          <p:cNvPr id="2053" name="Picture 5" descr="C:\Users\User\Desktop\12-02-2018_10-16-01\IMG-20180212-WA0007.jpg"/>
          <p:cNvPicPr>
            <a:picLocks noChangeAspect="1" noChangeArrowheads="1"/>
          </p:cNvPicPr>
          <p:nvPr/>
        </p:nvPicPr>
        <p:blipFill>
          <a:blip r:embed="rId7" cstate="print"/>
          <a:srcRect/>
          <a:stretch>
            <a:fillRect/>
          </a:stretch>
        </p:blipFill>
        <p:spPr bwMode="auto">
          <a:xfrm>
            <a:off x="2411760" y="2348880"/>
            <a:ext cx="2088232" cy="2935139"/>
          </a:xfrm>
          <a:prstGeom prst="rect">
            <a:avLst/>
          </a:prstGeom>
          <a:noFill/>
        </p:spPr>
      </p:pic>
      <p:sp>
        <p:nvSpPr>
          <p:cNvPr id="14" name="TextBox 13"/>
          <p:cNvSpPr txBox="1"/>
          <p:nvPr/>
        </p:nvSpPr>
        <p:spPr>
          <a:xfrm>
            <a:off x="323528" y="5445224"/>
            <a:ext cx="2031454" cy="338554"/>
          </a:xfrm>
          <a:prstGeom prst="rect">
            <a:avLst/>
          </a:prstGeom>
          <a:noFill/>
        </p:spPr>
        <p:txBody>
          <a:bodyPr wrap="none" rtlCol="0">
            <a:spAutoFit/>
          </a:bodyPr>
          <a:lstStyle/>
          <a:p>
            <a:r>
              <a:rPr lang="ru-RU" sz="1600" dirty="0" smtClean="0"/>
              <a:t>Дневной стационар</a:t>
            </a:r>
            <a:endParaRPr lang="ru-RU" sz="1600" dirty="0"/>
          </a:p>
        </p:txBody>
      </p:sp>
      <p:sp>
        <p:nvSpPr>
          <p:cNvPr id="15" name="TextBox 14"/>
          <p:cNvSpPr txBox="1"/>
          <p:nvPr/>
        </p:nvSpPr>
        <p:spPr>
          <a:xfrm>
            <a:off x="2483768" y="5373216"/>
            <a:ext cx="1872208" cy="584775"/>
          </a:xfrm>
          <a:prstGeom prst="rect">
            <a:avLst/>
          </a:prstGeom>
          <a:noFill/>
        </p:spPr>
        <p:txBody>
          <a:bodyPr wrap="square" rtlCol="0">
            <a:spAutoFit/>
          </a:bodyPr>
          <a:lstStyle/>
          <a:p>
            <a:r>
              <a:rPr lang="ru-RU" sz="1600" dirty="0" smtClean="0"/>
              <a:t>Медицинский пост</a:t>
            </a:r>
            <a:endParaRPr lang="ru-RU" sz="1600" dirty="0"/>
          </a:p>
        </p:txBody>
      </p:sp>
      <p:sp>
        <p:nvSpPr>
          <p:cNvPr id="16" name="TextBox 15"/>
          <p:cNvSpPr txBox="1"/>
          <p:nvPr/>
        </p:nvSpPr>
        <p:spPr>
          <a:xfrm>
            <a:off x="4499992" y="5301208"/>
            <a:ext cx="1753237" cy="338554"/>
          </a:xfrm>
          <a:prstGeom prst="rect">
            <a:avLst/>
          </a:prstGeom>
          <a:noFill/>
        </p:spPr>
        <p:txBody>
          <a:bodyPr wrap="none" rtlCol="0">
            <a:spAutoFit/>
          </a:bodyPr>
          <a:lstStyle/>
          <a:p>
            <a:r>
              <a:rPr lang="ru-RU" sz="1600" dirty="0" smtClean="0"/>
              <a:t>Кабинет хирурга</a:t>
            </a:r>
            <a:endParaRPr lang="ru-RU" sz="1600" dirty="0"/>
          </a:p>
        </p:txBody>
      </p:sp>
      <p:sp>
        <p:nvSpPr>
          <p:cNvPr id="17" name="TextBox 16"/>
          <p:cNvSpPr txBox="1"/>
          <p:nvPr/>
        </p:nvSpPr>
        <p:spPr>
          <a:xfrm>
            <a:off x="6732240" y="5373216"/>
            <a:ext cx="1553054" cy="584775"/>
          </a:xfrm>
          <a:prstGeom prst="rect">
            <a:avLst/>
          </a:prstGeom>
          <a:noFill/>
        </p:spPr>
        <p:txBody>
          <a:bodyPr wrap="none" rtlCol="0">
            <a:spAutoFit/>
          </a:bodyPr>
          <a:lstStyle/>
          <a:p>
            <a:r>
              <a:rPr lang="ru-RU" sz="1600" dirty="0" smtClean="0"/>
              <a:t>Процедурный </a:t>
            </a:r>
          </a:p>
          <a:p>
            <a:r>
              <a:rPr lang="ru-RU" sz="1600" dirty="0" smtClean="0"/>
              <a:t>кабинет</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460432" cy="6641976"/>
          </a:xfrm>
          <a:noFill/>
        </p:spPr>
        <p:txBody>
          <a:bodyPr>
            <a:normAutofit/>
          </a:bodyPr>
          <a:lstStyle/>
          <a:p>
            <a:pPr lvl="0" indent="269875" algn="ctr" fontAlgn="base">
              <a:spcBef>
                <a:spcPct val="0"/>
              </a:spcBef>
              <a:spcAft>
                <a:spcPct val="0"/>
              </a:spcAft>
              <a:buNone/>
            </a:pPr>
            <a:r>
              <a:rPr lang="ru-RU" sz="28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800" dirty="0" smtClean="0">
                <a:latin typeface="Times New Roman" pitchFamily="18" charset="0"/>
                <a:ea typeface="Calibri" pitchFamily="34" charset="0"/>
                <a:cs typeface="Times New Roman" pitchFamily="18" charset="0"/>
              </a:rPr>
              <a:t> </a:t>
            </a:r>
          </a:p>
          <a:p>
            <a:pPr lvl="0" indent="269875" algn="ctr" fontAlgn="base">
              <a:spcBef>
                <a:spcPct val="0"/>
              </a:spcBef>
              <a:spcAft>
                <a:spcPct val="0"/>
              </a:spcAft>
              <a:buNone/>
            </a:pPr>
            <a:endParaRPr lang="ru-RU" sz="2800" dirty="0" smtClean="0">
              <a:latin typeface="Times New Roman" pitchFamily="18" charset="0"/>
              <a:ea typeface="Calibri" pitchFamily="34" charset="0"/>
              <a:cs typeface="Times New Roman" pitchFamily="18" charset="0"/>
            </a:endParaRPr>
          </a:p>
          <a:p>
            <a:pPr lvl="0" indent="269875" algn="ctr" fontAlgn="base">
              <a:spcBef>
                <a:spcPct val="0"/>
              </a:spcBef>
              <a:spcAft>
                <a:spcPct val="0"/>
              </a:spcAft>
              <a:buNone/>
            </a:pPr>
            <a:endParaRPr lang="ru-RU" sz="2800" dirty="0" smtClean="0">
              <a:latin typeface="Times New Roman" pitchFamily="18" charset="0"/>
              <a:ea typeface="Calibri" pitchFamily="34" charset="0"/>
              <a:cs typeface="Times New Roman" pitchFamily="18" charset="0"/>
            </a:endParaRPr>
          </a:p>
        </p:txBody>
      </p:sp>
      <p:pic>
        <p:nvPicPr>
          <p:cNvPr id="51203" name="Picture 3" descr="C:\Users\User\Desktop\IMG_5132.JPG"/>
          <p:cNvPicPr>
            <a:picLocks noChangeAspect="1" noChangeArrowheads="1"/>
          </p:cNvPicPr>
          <p:nvPr/>
        </p:nvPicPr>
        <p:blipFill>
          <a:blip r:embed="rId2" cstate="print"/>
          <a:srcRect/>
          <a:stretch>
            <a:fillRect/>
          </a:stretch>
        </p:blipFill>
        <p:spPr bwMode="auto">
          <a:xfrm>
            <a:off x="-11171238" y="-8047038"/>
            <a:ext cx="2376000" cy="1782000"/>
          </a:xfrm>
          <a:prstGeom prst="rect">
            <a:avLst/>
          </a:prstGeom>
          <a:noFill/>
        </p:spPr>
      </p:pic>
      <p:pic>
        <p:nvPicPr>
          <p:cNvPr id="51204" name="Picture 4" descr="C:\Users\User\Desktop\IMG_5132.JPG"/>
          <p:cNvPicPr>
            <a:picLocks noChangeAspect="1" noChangeArrowheads="1"/>
          </p:cNvPicPr>
          <p:nvPr/>
        </p:nvPicPr>
        <p:blipFill>
          <a:blip r:embed="rId3" cstate="print"/>
          <a:srcRect/>
          <a:stretch>
            <a:fillRect/>
          </a:stretch>
        </p:blipFill>
        <p:spPr bwMode="auto">
          <a:xfrm>
            <a:off x="-10848975" y="-8745538"/>
            <a:ext cx="3009600" cy="2257200"/>
          </a:xfrm>
          <a:prstGeom prst="rect">
            <a:avLst/>
          </a:prstGeom>
          <a:noFill/>
        </p:spPr>
      </p:pic>
      <p:pic>
        <p:nvPicPr>
          <p:cNvPr id="1026" name="Picture 2" descr="C:\Users\User\Desktop\IMG_20180212_090627.jpg"/>
          <p:cNvPicPr>
            <a:picLocks noChangeAspect="1" noChangeArrowheads="1"/>
          </p:cNvPicPr>
          <p:nvPr/>
        </p:nvPicPr>
        <p:blipFill>
          <a:blip r:embed="rId4" cstate="print"/>
          <a:srcRect/>
          <a:stretch>
            <a:fillRect/>
          </a:stretch>
        </p:blipFill>
        <p:spPr bwMode="auto">
          <a:xfrm>
            <a:off x="395536" y="1196752"/>
            <a:ext cx="8279245" cy="4657075"/>
          </a:xfrm>
          <a:prstGeom prst="rect">
            <a:avLst/>
          </a:prstGeom>
          <a:noFill/>
        </p:spPr>
      </p:pic>
      <p:sp>
        <p:nvSpPr>
          <p:cNvPr id="9" name="TextBox 8"/>
          <p:cNvSpPr txBox="1"/>
          <p:nvPr/>
        </p:nvSpPr>
        <p:spPr>
          <a:xfrm>
            <a:off x="323528" y="5934670"/>
            <a:ext cx="8424936"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В январе 2018 года были полностью завершены кровельные работы в поликлинике с установкой автоматического </a:t>
            </a:r>
            <a:r>
              <a:rPr lang="ru-RU" sz="1600" dirty="0" err="1" smtClean="0">
                <a:latin typeface="Times New Roman" pitchFamily="18" charset="0"/>
                <a:cs typeface="Times New Roman" pitchFamily="18" charset="0"/>
              </a:rPr>
              <a:t>термоподогрева</a:t>
            </a:r>
            <a:r>
              <a:rPr lang="ru-RU" sz="1600" dirty="0" smtClean="0">
                <a:latin typeface="Times New Roman" pitchFamily="18" charset="0"/>
                <a:cs typeface="Times New Roman" pitchFamily="18" charset="0"/>
              </a:rPr>
              <a:t> кровли и монтажом новых водостоков</a:t>
            </a:r>
            <a:r>
              <a:rPr lang="ru-RU" sz="1600" dirty="0" smtClean="0"/>
              <a:t>.</a:t>
            </a: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Autofit/>
          </a:bodyPr>
          <a:lstStyle/>
          <a:p>
            <a:pPr lvl="0" indent="269875" fontAlgn="base">
              <a:spcAft>
                <a:spcPct val="0"/>
              </a:spcAft>
            </a:pPr>
            <a:r>
              <a:rPr lang="ru-RU" sz="28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400" b="1" dirty="0" smtClean="0">
                <a:latin typeface="Times New Roman" pitchFamily="18" charset="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a:t>
            </a:r>
          </a:p>
        </p:txBody>
      </p:sp>
      <p:pic>
        <p:nvPicPr>
          <p:cNvPr id="2050" name="Picture 2" descr="C:\Users\User\Desktop\Муници-е отчеты\Фото П\Р-каб\IMG_20190305_145931.jpg"/>
          <p:cNvPicPr>
            <a:picLocks noGrp="1" noChangeAspect="1" noChangeArrowheads="1"/>
          </p:cNvPicPr>
          <p:nvPr>
            <p:ph idx="1"/>
          </p:nvPr>
        </p:nvPicPr>
        <p:blipFill>
          <a:blip r:embed="rId2" cstate="print"/>
          <a:srcRect/>
          <a:stretch>
            <a:fillRect/>
          </a:stretch>
        </p:blipFill>
        <p:spPr bwMode="auto">
          <a:xfrm>
            <a:off x="467544" y="1844824"/>
            <a:ext cx="3934404" cy="2950803"/>
          </a:xfrm>
          <a:prstGeom prst="rect">
            <a:avLst/>
          </a:prstGeom>
          <a:noFill/>
        </p:spPr>
      </p:pic>
      <p:pic>
        <p:nvPicPr>
          <p:cNvPr id="2051" name="Picture 3" descr="C:\Users\User\Desktop\Муници-е отчеты\Фото П\Р-каб\IMG_20190305_145910.jpg"/>
          <p:cNvPicPr>
            <a:picLocks noChangeAspect="1" noChangeArrowheads="1"/>
          </p:cNvPicPr>
          <p:nvPr/>
        </p:nvPicPr>
        <p:blipFill>
          <a:blip r:embed="rId3" cstate="print"/>
          <a:srcRect/>
          <a:stretch>
            <a:fillRect/>
          </a:stretch>
        </p:blipFill>
        <p:spPr bwMode="auto">
          <a:xfrm>
            <a:off x="4283968" y="3519010"/>
            <a:ext cx="4668011" cy="3338990"/>
          </a:xfrm>
          <a:prstGeom prst="rect">
            <a:avLst/>
          </a:prstGeom>
          <a:noFill/>
        </p:spPr>
      </p:pic>
      <p:sp>
        <p:nvSpPr>
          <p:cNvPr id="6" name="Прямоугольник 5"/>
          <p:cNvSpPr/>
          <p:nvPr/>
        </p:nvSpPr>
        <p:spPr>
          <a:xfrm>
            <a:off x="0" y="1196752"/>
            <a:ext cx="8352928" cy="461665"/>
          </a:xfrm>
          <a:prstGeom prst="rect">
            <a:avLst/>
          </a:prstGeom>
        </p:spPr>
        <p:txBody>
          <a:bodyPr wrap="square">
            <a:spAutoFit/>
          </a:bodyPr>
          <a:lstStyle/>
          <a:p>
            <a:pPr algn="ctr"/>
            <a:r>
              <a:rPr lang="ru-RU" sz="2400" b="1" dirty="0" smtClean="0">
                <a:latin typeface="Times New Roman" pitchFamily="18" charset="0"/>
                <a:ea typeface="Calibri" pitchFamily="34" charset="0"/>
                <a:cs typeface="Times New Roman" pitchFamily="18" charset="0"/>
              </a:rPr>
              <a:t>Рентген кабинет</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Autofit/>
          </a:bodyPr>
          <a:lstStyle/>
          <a:p>
            <a:pPr lvl="0" indent="269875" fontAlgn="base">
              <a:spcAft>
                <a:spcPct val="0"/>
              </a:spcAft>
            </a:pPr>
            <a:r>
              <a:rPr lang="ru-RU" sz="28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400" b="1" dirty="0" smtClean="0">
                <a:latin typeface="Times New Roman" pitchFamily="18" charset="0"/>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a:t>
            </a:r>
          </a:p>
        </p:txBody>
      </p:sp>
      <p:sp>
        <p:nvSpPr>
          <p:cNvPr id="6" name="Прямоугольник 5"/>
          <p:cNvSpPr/>
          <p:nvPr/>
        </p:nvSpPr>
        <p:spPr>
          <a:xfrm>
            <a:off x="0" y="1196752"/>
            <a:ext cx="9144000" cy="461665"/>
          </a:xfrm>
          <a:prstGeom prst="rect">
            <a:avLst/>
          </a:prstGeom>
        </p:spPr>
        <p:txBody>
          <a:bodyPr wrap="square">
            <a:spAutoFit/>
          </a:bodyPr>
          <a:lstStyle/>
          <a:p>
            <a:pPr algn="ctr"/>
            <a:r>
              <a:rPr lang="ru-RU" sz="2400" b="1" dirty="0" smtClean="0">
                <a:latin typeface="Times New Roman" pitchFamily="18" charset="0"/>
                <a:ea typeface="Calibri" pitchFamily="34" charset="0"/>
                <a:cs typeface="Times New Roman" pitchFamily="18" charset="0"/>
              </a:rPr>
              <a:t>кабинет  </a:t>
            </a:r>
            <a:r>
              <a:rPr lang="ru-RU" sz="2400" b="1" dirty="0" err="1" smtClean="0">
                <a:latin typeface="Times New Roman" pitchFamily="18" charset="0"/>
                <a:ea typeface="Calibri" pitchFamily="34" charset="0"/>
                <a:cs typeface="Times New Roman" pitchFamily="18" charset="0"/>
              </a:rPr>
              <a:t>УЗИ-диагностики</a:t>
            </a:r>
            <a:r>
              <a:rPr lang="ru-RU" sz="2400" b="1" dirty="0" smtClean="0">
                <a:latin typeface="Times New Roman" pitchFamily="18" charset="0"/>
                <a:ea typeface="Calibri" pitchFamily="34" charset="0"/>
                <a:cs typeface="Times New Roman" pitchFamily="18" charset="0"/>
              </a:rPr>
              <a:t> и смотровая гинеколога </a:t>
            </a:r>
            <a:endParaRPr lang="ru-RU" sz="2400" dirty="0"/>
          </a:p>
        </p:txBody>
      </p:sp>
      <p:pic>
        <p:nvPicPr>
          <p:cNvPr id="3074" name="Picture 2" descr="C:\Users\User\Desktop\Муници-е отчеты\Фото П\IMG_20190301_140217.jpg"/>
          <p:cNvPicPr>
            <a:picLocks noGrp="1" noChangeAspect="1" noChangeArrowheads="1"/>
          </p:cNvPicPr>
          <p:nvPr>
            <p:ph idx="1"/>
          </p:nvPr>
        </p:nvPicPr>
        <p:blipFill>
          <a:blip r:embed="rId2" cstate="print"/>
          <a:srcRect/>
          <a:stretch>
            <a:fillRect/>
          </a:stretch>
        </p:blipFill>
        <p:spPr bwMode="auto">
          <a:xfrm>
            <a:off x="0" y="1700808"/>
            <a:ext cx="4680082" cy="3510061"/>
          </a:xfrm>
          <a:prstGeom prst="rect">
            <a:avLst/>
          </a:prstGeom>
          <a:noFill/>
        </p:spPr>
      </p:pic>
      <p:pic>
        <p:nvPicPr>
          <p:cNvPr id="3075" name="Picture 3" descr="C:\Users\User\Desktop\Муници-е отчеты\Фото П\IMG-20190301-WA0004.jpg"/>
          <p:cNvPicPr>
            <a:picLocks noChangeAspect="1" noChangeArrowheads="1"/>
          </p:cNvPicPr>
          <p:nvPr/>
        </p:nvPicPr>
        <p:blipFill>
          <a:blip r:embed="rId3" cstate="print"/>
          <a:srcRect/>
          <a:stretch>
            <a:fillRect/>
          </a:stretch>
        </p:blipFill>
        <p:spPr bwMode="auto">
          <a:xfrm>
            <a:off x="4379977" y="3284984"/>
            <a:ext cx="4764022" cy="35730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460432" cy="836712"/>
          </a:xfrm>
          <a:noFill/>
        </p:spPr>
        <p:txBody>
          <a:bodyPr>
            <a:normAutofit/>
          </a:bodyPr>
          <a:lstStyle/>
          <a:p>
            <a:pPr lvl="0" indent="269875" algn="ctr" fontAlgn="base">
              <a:spcBef>
                <a:spcPct val="0"/>
              </a:spcBef>
              <a:spcAft>
                <a:spcPct val="0"/>
              </a:spcAft>
              <a:buNone/>
            </a:pPr>
            <a:r>
              <a:rPr lang="ru-RU" sz="2400" b="1" dirty="0" smtClean="0">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lang="ru-RU" sz="2000" b="1" dirty="0" smtClean="0">
                <a:latin typeface="Times New Roman" pitchFamily="18" charset="0"/>
                <a:ea typeface="Calibri" pitchFamily="34" charset="0"/>
                <a:cs typeface="Times New Roman" pitchFamily="18" charset="0"/>
              </a:rPr>
              <a:t>.</a:t>
            </a:r>
            <a:r>
              <a:rPr lang="ru-RU" sz="2000" dirty="0" smtClean="0">
                <a:latin typeface="Times New Roman" pitchFamily="18" charset="0"/>
                <a:ea typeface="Calibri" pitchFamily="34" charset="0"/>
                <a:cs typeface="Times New Roman" pitchFamily="18" charset="0"/>
              </a:rPr>
              <a:t> </a:t>
            </a:r>
            <a:endParaRPr lang="ru-RU" sz="2800" dirty="0" smtClean="0">
              <a:latin typeface="Times New Roman" pitchFamily="18" charset="0"/>
              <a:ea typeface="Calibri" pitchFamily="34" charset="0"/>
              <a:cs typeface="Times New Roman" pitchFamily="18" charset="0"/>
            </a:endParaRPr>
          </a:p>
          <a:p>
            <a:pPr lvl="0" indent="269875" algn="ctr" fontAlgn="base">
              <a:spcBef>
                <a:spcPct val="0"/>
              </a:spcBef>
              <a:spcAft>
                <a:spcPct val="0"/>
              </a:spcAft>
              <a:buNone/>
            </a:pPr>
            <a:endParaRPr lang="ru-RU" sz="2800" dirty="0" smtClean="0">
              <a:latin typeface="Times New Roman" pitchFamily="18" charset="0"/>
              <a:ea typeface="Calibri" pitchFamily="34" charset="0"/>
              <a:cs typeface="Times New Roman" pitchFamily="18" charset="0"/>
            </a:endParaRPr>
          </a:p>
        </p:txBody>
      </p:sp>
      <p:pic>
        <p:nvPicPr>
          <p:cNvPr id="51203" name="Picture 3" descr="C:\Users\User\Desktop\IMG_5132.JPG"/>
          <p:cNvPicPr>
            <a:picLocks noChangeAspect="1" noChangeArrowheads="1"/>
          </p:cNvPicPr>
          <p:nvPr/>
        </p:nvPicPr>
        <p:blipFill>
          <a:blip r:embed="rId2" cstate="print"/>
          <a:srcRect/>
          <a:stretch>
            <a:fillRect/>
          </a:stretch>
        </p:blipFill>
        <p:spPr bwMode="auto">
          <a:xfrm>
            <a:off x="-11171238" y="-8047038"/>
            <a:ext cx="2376000" cy="1782000"/>
          </a:xfrm>
          <a:prstGeom prst="rect">
            <a:avLst/>
          </a:prstGeom>
          <a:noFill/>
        </p:spPr>
      </p:pic>
      <p:pic>
        <p:nvPicPr>
          <p:cNvPr id="51204" name="Picture 4" descr="C:\Users\User\Desktop\IMG_5132.JPG"/>
          <p:cNvPicPr>
            <a:picLocks noChangeAspect="1" noChangeArrowheads="1"/>
          </p:cNvPicPr>
          <p:nvPr/>
        </p:nvPicPr>
        <p:blipFill>
          <a:blip r:embed="rId3" cstate="print"/>
          <a:srcRect/>
          <a:stretch>
            <a:fillRect/>
          </a:stretch>
        </p:blipFill>
        <p:spPr bwMode="auto">
          <a:xfrm>
            <a:off x="-10848975" y="-8745538"/>
            <a:ext cx="3009600" cy="2257200"/>
          </a:xfrm>
          <a:prstGeom prst="rect">
            <a:avLst/>
          </a:prstGeom>
          <a:noFill/>
        </p:spPr>
      </p:pic>
      <p:pic>
        <p:nvPicPr>
          <p:cNvPr id="6" name="Рисунок 5" descr="IMG_20181025_140323.jpg"/>
          <p:cNvPicPr>
            <a:picLocks noChangeAspect="1"/>
          </p:cNvPicPr>
          <p:nvPr/>
        </p:nvPicPr>
        <p:blipFill>
          <a:blip r:embed="rId4" cstate="print"/>
          <a:stretch>
            <a:fillRect/>
          </a:stretch>
        </p:blipFill>
        <p:spPr>
          <a:xfrm>
            <a:off x="4535488" y="3401616"/>
            <a:ext cx="4608512" cy="3456384"/>
          </a:xfrm>
          <a:prstGeom prst="rect">
            <a:avLst/>
          </a:prstGeom>
        </p:spPr>
      </p:pic>
      <p:pic>
        <p:nvPicPr>
          <p:cNvPr id="8" name="Рисунок 7" descr="IMG_20181025_140309.jpg"/>
          <p:cNvPicPr>
            <a:picLocks noChangeAspect="1"/>
          </p:cNvPicPr>
          <p:nvPr/>
        </p:nvPicPr>
        <p:blipFill>
          <a:blip r:embed="rId5" cstate="print"/>
          <a:stretch>
            <a:fillRect/>
          </a:stretch>
        </p:blipFill>
        <p:spPr>
          <a:xfrm>
            <a:off x="0" y="908720"/>
            <a:ext cx="4752528" cy="3564396"/>
          </a:xfrm>
          <a:prstGeom prst="rect">
            <a:avLst/>
          </a:prstGeom>
        </p:spPr>
      </p:pic>
      <p:sp>
        <p:nvSpPr>
          <p:cNvPr id="7" name="Прямоугольник 6"/>
          <p:cNvSpPr/>
          <p:nvPr/>
        </p:nvSpPr>
        <p:spPr>
          <a:xfrm>
            <a:off x="4788024" y="980728"/>
            <a:ext cx="4355976" cy="707886"/>
          </a:xfrm>
          <a:prstGeom prst="rect">
            <a:avLst/>
          </a:prstGeom>
        </p:spPr>
        <p:txBody>
          <a:bodyPr wrap="square">
            <a:spAutoFit/>
          </a:bodyPr>
          <a:lstStyle/>
          <a:p>
            <a:pPr algn="ctr"/>
            <a:r>
              <a:rPr lang="ru-RU" sz="2000" dirty="0" smtClean="0"/>
              <a:t>Пандус для </a:t>
            </a:r>
            <a:r>
              <a:rPr lang="ru-RU" sz="2000" dirty="0" err="1" smtClean="0"/>
              <a:t>маломобильных</a:t>
            </a:r>
            <a:r>
              <a:rPr lang="ru-RU" sz="2000" dirty="0" smtClean="0"/>
              <a:t> групп населения</a:t>
            </a:r>
            <a:r>
              <a:rPr lang="ru-RU" b="1" dirty="0" smtClean="0">
                <a:latin typeface="Times New Roman" pitchFamily="18" charset="0"/>
                <a:ea typeface="Calibri" pitchFamily="34" charset="0"/>
                <a:cs typeface="Times New Roman" pitchFamily="18" charset="0"/>
              </a:rPr>
              <a:t>.</a:t>
            </a:r>
            <a:r>
              <a:rPr lang="ru-RU" dirty="0" smtClean="0">
                <a:latin typeface="Times New Roman" pitchFamily="18" charset="0"/>
                <a:ea typeface="Calibri" pitchFamily="34" charset="0"/>
                <a:cs typeface="Times New Roman" pitchFamily="18" charset="0"/>
              </a:rPr>
              <a:t> </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052736"/>
            <a:ext cx="8784976" cy="4968552"/>
          </a:xfrm>
          <a:solidFill>
            <a:srgbClr val="002060"/>
          </a:solidFill>
        </p:spPr>
        <p:txBody>
          <a:bodyPr>
            <a:normAutofit/>
          </a:bodyPr>
          <a:lstStyle/>
          <a:p>
            <a:pPr algn="ctr">
              <a:buNone/>
            </a:pPr>
            <a:endParaRPr lang="ru-RU" b="1" dirty="0" smtClean="0"/>
          </a:p>
          <a:p>
            <a:pPr algn="ctr">
              <a:buNone/>
            </a:pPr>
            <a:r>
              <a:rPr lang="ru-RU" b="1" dirty="0" smtClean="0"/>
              <a:t>  </a:t>
            </a:r>
          </a:p>
          <a:p>
            <a:pPr algn="ctr">
              <a:buNone/>
            </a:pPr>
            <a:r>
              <a:rPr lang="ru-RU" b="1" dirty="0" smtClean="0">
                <a:latin typeface="Times New Roman" pitchFamily="18" charset="0"/>
                <a:cs typeface="Times New Roman" pitchFamily="18" charset="0"/>
              </a:rPr>
              <a:t>ДОКЛАД</a:t>
            </a:r>
          </a:p>
          <a:p>
            <a:pPr algn="ctr">
              <a:buNone/>
            </a:pP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«О работе поликлиники ГБУЗ «ГКБ №4 ДЗМ», обслуживающей население Донского муниципального района ЮАО в 2018 году.»</a:t>
            </a:r>
            <a:endParaRPr lang="ru-RU" dirty="0" smtClean="0">
              <a:latin typeface="Times New Roman" pitchFamily="18" charset="0"/>
              <a:cs typeface="Times New Roman" pitchFamily="18" charset="0"/>
            </a:endParaRPr>
          </a:p>
          <a:p>
            <a:pPr algn="ctr">
              <a:buNone/>
            </a:pPr>
            <a:endParaRPr lang="ru-RU"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Содержимое 2"/>
          <p:cNvSpPr txBox="1">
            <a:spLocks/>
          </p:cNvSpPr>
          <p:nvPr/>
        </p:nvSpPr>
        <p:spPr>
          <a:xfrm>
            <a:off x="323528" y="0"/>
            <a:ext cx="8460432" cy="836712"/>
          </a:xfrm>
          <a:prstGeom prst="rect">
            <a:avLst/>
          </a:prstGeom>
          <a:noFill/>
        </p:spPr>
        <p:txBody>
          <a:bodyPr>
            <a:normAutofit/>
          </a:bodyPr>
          <a:lstStyle/>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2018-2019 г.г.</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pic>
        <p:nvPicPr>
          <p:cNvPr id="3" name="Рисунок 2" descr="IMG_20181025_140007.jpg"/>
          <p:cNvPicPr>
            <a:picLocks noChangeAspect="1"/>
          </p:cNvPicPr>
          <p:nvPr/>
        </p:nvPicPr>
        <p:blipFill>
          <a:blip r:embed="rId2" cstate="print"/>
          <a:stretch>
            <a:fillRect/>
          </a:stretch>
        </p:blipFill>
        <p:spPr>
          <a:xfrm>
            <a:off x="4247456" y="3185592"/>
            <a:ext cx="4896544" cy="3672408"/>
          </a:xfrm>
          <a:prstGeom prst="rect">
            <a:avLst/>
          </a:prstGeom>
        </p:spPr>
      </p:pic>
      <p:pic>
        <p:nvPicPr>
          <p:cNvPr id="4" name="Рисунок 3" descr="IMG_20181025_140211.jpg"/>
          <p:cNvPicPr>
            <a:picLocks noChangeAspect="1"/>
          </p:cNvPicPr>
          <p:nvPr/>
        </p:nvPicPr>
        <p:blipFill>
          <a:blip r:embed="rId3" cstate="print"/>
          <a:stretch>
            <a:fillRect/>
          </a:stretch>
        </p:blipFill>
        <p:spPr>
          <a:xfrm>
            <a:off x="1" y="980728"/>
            <a:ext cx="4800534" cy="3600400"/>
          </a:xfrm>
          <a:prstGeom prst="rect">
            <a:avLst/>
          </a:prstGeom>
        </p:spPr>
      </p:pic>
      <p:sp>
        <p:nvSpPr>
          <p:cNvPr id="6" name="Содержимое 2"/>
          <p:cNvSpPr txBox="1">
            <a:spLocks/>
          </p:cNvSpPr>
          <p:nvPr/>
        </p:nvSpPr>
        <p:spPr>
          <a:xfrm>
            <a:off x="4860032" y="1124744"/>
            <a:ext cx="4283968" cy="756320"/>
          </a:xfrm>
          <a:prstGeom prst="rect">
            <a:avLst/>
          </a:prstGeom>
          <a:noFill/>
        </p:spPr>
        <p:txBody>
          <a:bodyPr>
            <a:normAutofit/>
          </a:bodyPr>
          <a:lstStyle/>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ДЕТСКАЯ КОМНАТА</a:t>
            </a:r>
            <a:endParaRPr kumimoji="0" lang="ru-RU" sz="24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Содержимое 2"/>
          <p:cNvSpPr txBox="1">
            <a:spLocks/>
          </p:cNvSpPr>
          <p:nvPr/>
        </p:nvSpPr>
        <p:spPr>
          <a:xfrm>
            <a:off x="323528" y="0"/>
            <a:ext cx="8460432" cy="836712"/>
          </a:xfrm>
          <a:prstGeom prst="rect">
            <a:avLst/>
          </a:prstGeom>
          <a:noFill/>
        </p:spPr>
        <p:txBody>
          <a:bodyPr>
            <a:normAutofit/>
          </a:bodyPr>
          <a:lstStyle/>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2018-2019 г.г.</a:t>
            </a: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a:p>
            <a:pPr marL="342900" marR="0" lvl="0" indent="2698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pic>
        <p:nvPicPr>
          <p:cNvPr id="4098" name="Picture 2" descr="PHOTO-2019-03-11-10-00-10.jpg (768Ã1024)"/>
          <p:cNvPicPr>
            <a:picLocks noChangeAspect="1" noChangeArrowheads="1"/>
          </p:cNvPicPr>
          <p:nvPr/>
        </p:nvPicPr>
        <p:blipFill>
          <a:blip r:embed="rId2" cstate="print"/>
          <a:srcRect/>
          <a:stretch>
            <a:fillRect/>
          </a:stretch>
        </p:blipFill>
        <p:spPr bwMode="auto">
          <a:xfrm>
            <a:off x="0" y="908720"/>
            <a:ext cx="5436095" cy="4467637"/>
          </a:xfrm>
          <a:prstGeom prst="rect">
            <a:avLst/>
          </a:prstGeom>
          <a:noFill/>
        </p:spPr>
      </p:pic>
      <p:pic>
        <p:nvPicPr>
          <p:cNvPr id="4100" name="Picture 4" descr="PHOTO-2019-03-11-09-59-46.jpg (768Ã1024)"/>
          <p:cNvPicPr>
            <a:picLocks noChangeAspect="1" noChangeArrowheads="1"/>
          </p:cNvPicPr>
          <p:nvPr/>
        </p:nvPicPr>
        <p:blipFill>
          <a:blip r:embed="rId3" cstate="print"/>
          <a:srcRect/>
          <a:stretch>
            <a:fillRect/>
          </a:stretch>
        </p:blipFill>
        <p:spPr bwMode="auto">
          <a:xfrm>
            <a:off x="5436096" y="1818116"/>
            <a:ext cx="3707904" cy="503988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6408712"/>
          </a:xfrm>
          <a:solidFill>
            <a:srgbClr val="002060"/>
          </a:solidFill>
        </p:spPr>
        <p:txBody>
          <a:bodyPr>
            <a:normAutofit/>
          </a:bodyPr>
          <a:lstStyle/>
          <a:p>
            <a:pPr algn="ctr"/>
            <a:r>
              <a:rPr lang="ru-RU" sz="2400" b="1" dirty="0" smtClean="0">
                <a:latin typeface="Times New Roman" pitchFamily="18" charset="0"/>
                <a:cs typeface="Times New Roman" pitchFamily="18" charset="0"/>
              </a:rPr>
              <a:t>Подготовка и повышение квалификации кадров поликлиники в 2018 году</a:t>
            </a:r>
            <a:r>
              <a:rPr lang="ru-RU" sz="2400" dirty="0" smtClean="0">
                <a:latin typeface="Times New Roman" pitchFamily="18" charset="0"/>
                <a:cs typeface="Times New Roman" pitchFamily="18" charset="0"/>
              </a:rPr>
              <a:t>.</a:t>
            </a:r>
            <a:r>
              <a:rPr lang="ru-RU" sz="2400" dirty="0" smtClean="0"/>
              <a:t/>
            </a:r>
            <a:br>
              <a:rPr lang="ru-RU" sz="2400" dirty="0" smtClean="0"/>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9" name="TextBox 8"/>
          <p:cNvSpPr txBox="1"/>
          <p:nvPr/>
        </p:nvSpPr>
        <p:spPr>
          <a:xfrm>
            <a:off x="395536" y="1124744"/>
            <a:ext cx="8496944" cy="4801314"/>
          </a:xfrm>
          <a:prstGeom prst="rect">
            <a:avLst/>
          </a:prstGeom>
          <a:noFill/>
        </p:spPr>
        <p:txBody>
          <a:bodyPr wrap="square" rtlCol="0">
            <a:spAutoFit/>
          </a:bodyPr>
          <a:lstStyle/>
          <a:p>
            <a:r>
              <a:rPr lang="ru-RU" dirty="0" smtClean="0">
                <a:latin typeface="Times New Roman" pitchFamily="18" charset="0"/>
                <a:cs typeface="Times New Roman" pitchFamily="18" charset="0"/>
              </a:rPr>
              <a:t>За 2018 г. все врачи поликлиники прошли дополнительную учебу и получили удостоверение по работе с «Электронной картой амбулаторного пациента». Решетникова М.П., Новикова И.В., Бородина Н.Н., Деменкова Е.Н. – врачи-терапевты ВОП прошли дополнительную профессиональную подготовку по «Общей врачебной практике (семейная медицина)». </a:t>
            </a:r>
          </a:p>
          <a:p>
            <a:r>
              <a:rPr lang="ru-RU" dirty="0" smtClean="0">
                <a:latin typeface="Times New Roman" pitchFamily="18" charset="0"/>
                <a:cs typeface="Times New Roman" pitchFamily="18" charset="0"/>
              </a:rPr>
              <a:t>Врач-терапевт </a:t>
            </a:r>
            <a:r>
              <a:rPr lang="ru-RU" dirty="0" err="1" smtClean="0">
                <a:latin typeface="Times New Roman" pitchFamily="18" charset="0"/>
                <a:cs typeface="Times New Roman" pitchFamily="18" charset="0"/>
              </a:rPr>
              <a:t>Ухина</a:t>
            </a:r>
            <a:r>
              <a:rPr lang="ru-RU" dirty="0" smtClean="0">
                <a:latin typeface="Times New Roman" pitchFamily="18" charset="0"/>
                <a:cs typeface="Times New Roman" pitchFamily="18" charset="0"/>
              </a:rPr>
              <a:t> Е.А. и </a:t>
            </a:r>
            <a:r>
              <a:rPr lang="ru-RU" dirty="0" err="1" smtClean="0">
                <a:latin typeface="Times New Roman" pitchFamily="18" charset="0"/>
                <a:cs typeface="Times New Roman" pitchFamily="18" charset="0"/>
              </a:rPr>
              <a:t>мед.сестра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Цедилкина</a:t>
            </a:r>
            <a:r>
              <a:rPr lang="ru-RU" dirty="0" smtClean="0">
                <a:latin typeface="Times New Roman" pitchFamily="18" charset="0"/>
                <a:cs typeface="Times New Roman" pitchFamily="18" charset="0"/>
              </a:rPr>
              <a:t> Т.А.  прошли курс усовершенствования «Ведение пациентов старших возрастных групп с множественными хроническими заболеваниями». (Куратор Мордасова О.П.)</a:t>
            </a:r>
          </a:p>
          <a:p>
            <a:r>
              <a:rPr lang="ru-RU" dirty="0" smtClean="0">
                <a:latin typeface="Times New Roman" pitchFamily="18" charset="0"/>
                <a:cs typeface="Times New Roman" pitchFamily="18" charset="0"/>
              </a:rPr>
              <a:t>Мордасова О.П. прошла курс повышения квалификации по дополнительной профессиональной программе «Повышение эффективности лечения через установление бесконфликтных и доверительных отношений с пациентом».</a:t>
            </a:r>
          </a:p>
          <a:p>
            <a:r>
              <a:rPr lang="ru-RU" dirty="0" smtClean="0">
                <a:latin typeface="Times New Roman" pitchFamily="18" charset="0"/>
                <a:cs typeface="Times New Roman" pitchFamily="18" charset="0"/>
              </a:rPr>
              <a:t>Медицинские сестры прошли повышение квалификации по темам: «Оказание доврачебной медицинской помощи при неотложных состояниях, вопросы медицины катастроф» и «Современные аспекты профилактики </a:t>
            </a:r>
            <a:r>
              <a:rPr lang="ru-RU" dirty="0" err="1" smtClean="0">
                <a:latin typeface="Times New Roman" pitchFamily="18" charset="0"/>
                <a:cs typeface="Times New Roman" pitchFamily="18" charset="0"/>
              </a:rPr>
              <a:t>постинъекционных</a:t>
            </a:r>
            <a:r>
              <a:rPr lang="ru-RU" dirty="0" smtClean="0">
                <a:latin typeface="Times New Roman" pitchFamily="18" charset="0"/>
                <a:cs typeface="Times New Roman" pitchFamily="18" charset="0"/>
              </a:rPr>
              <a:t> осложнений».</a:t>
            </a:r>
          </a:p>
          <a:p>
            <a:r>
              <a:rPr lang="ru-RU" dirty="0" smtClean="0">
                <a:latin typeface="Times New Roman" pitchFamily="18" charset="0"/>
                <a:cs typeface="Times New Roman" pitchFamily="18" charset="0"/>
              </a:rPr>
              <a:t>Невролог Березовская Н.В. прошла курс усовершенствования по неврологии.</a:t>
            </a:r>
          </a:p>
          <a:p>
            <a:r>
              <a:rPr lang="ru-RU" dirty="0" smtClean="0">
                <a:latin typeface="Times New Roman" pitchFamily="18" charset="0"/>
                <a:cs typeface="Times New Roman" pitchFamily="18" charset="0"/>
              </a:rPr>
              <a:t>Врач-терапевт Маслова Л.М. прошла курс усовершенствования по «Гериатрии».</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1403648" y="3140968"/>
          <a:ext cx="6078220" cy="3137154"/>
        </p:xfrm>
        <a:graphic>
          <a:graphicData uri="http://schemas.openxmlformats.org/drawingml/2006/table">
            <a:tbl>
              <a:tblPr/>
              <a:tblGrid>
                <a:gridCol w="1248410"/>
                <a:gridCol w="1207135"/>
                <a:gridCol w="1207135"/>
                <a:gridCol w="1207770"/>
                <a:gridCol w="1207770"/>
              </a:tblGrid>
              <a:tr h="0">
                <a:tc rowSpan="2">
                  <a:txBody>
                    <a:bodyPr/>
                    <a:lstStyle/>
                    <a:p>
                      <a:pPr>
                        <a:lnSpc>
                          <a:spcPct val="115000"/>
                        </a:lnSpc>
                        <a:spcAft>
                          <a:spcPts val="0"/>
                        </a:spcAft>
                      </a:pPr>
                      <a:r>
                        <a:rPr lang="ru-RU" sz="1400" dirty="0">
                          <a:latin typeface="Times New Roman"/>
                          <a:ea typeface="Calibri"/>
                          <a:cs typeface="Times New Roman"/>
                        </a:rPr>
                        <a:t>Наименование</a:t>
                      </a:r>
                      <a:endParaRPr lang="ru-RU" sz="1100" dirty="0">
                        <a:latin typeface="Calibri"/>
                        <a:ea typeface="Calibri"/>
                        <a:cs typeface="Times New Roman"/>
                      </a:endParaRPr>
                    </a:p>
                    <a:p>
                      <a:pPr>
                        <a:lnSpc>
                          <a:spcPct val="115000"/>
                        </a:lnSpc>
                        <a:spcAft>
                          <a:spcPts val="0"/>
                        </a:spcAft>
                      </a:pPr>
                      <a:r>
                        <a:rPr lang="ru-RU" sz="1400" dirty="0">
                          <a:latin typeface="Times New Roman"/>
                          <a:ea typeface="Calibri"/>
                          <a:cs typeface="Times New Roman"/>
                        </a:rPr>
                        <a:t>должностей</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a:lnSpc>
                          <a:spcPct val="115000"/>
                        </a:lnSpc>
                        <a:spcAft>
                          <a:spcPts val="0"/>
                        </a:spcAft>
                      </a:pPr>
                      <a:r>
                        <a:rPr lang="ru-RU" sz="1400">
                          <a:latin typeface="Times New Roman"/>
                          <a:ea typeface="Calibri"/>
                          <a:cs typeface="Times New Roman"/>
                        </a:rPr>
                        <a:t>Данные 2017 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tc>
                <a:tc gridSpan="2">
                  <a:txBody>
                    <a:bodyPr/>
                    <a:lstStyle/>
                    <a:p>
                      <a:pPr algn="ctr">
                        <a:lnSpc>
                          <a:spcPct val="115000"/>
                        </a:lnSpc>
                        <a:spcAft>
                          <a:spcPts val="0"/>
                        </a:spcAft>
                      </a:pPr>
                      <a:r>
                        <a:rPr lang="ru-RU" sz="1400">
                          <a:latin typeface="Times New Roman"/>
                          <a:ea typeface="Calibri"/>
                          <a:cs typeface="Times New Roman"/>
                        </a:rPr>
                        <a:t>Данные 2018 г.</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tc>
              </a:tr>
              <a:tr h="0">
                <a:tc vMerge="1">
                  <a:txBody>
                    <a:bodyPr/>
                    <a:lstStyle/>
                    <a:p>
                      <a:endParaRPr lang="ru-RU"/>
                    </a:p>
                  </a:txBody>
                  <a:tcPr/>
                </a:tc>
                <a:tc>
                  <a:txBody>
                    <a:bodyPr/>
                    <a:lstStyle/>
                    <a:p>
                      <a:pPr algn="ctr">
                        <a:lnSpc>
                          <a:spcPct val="115000"/>
                        </a:lnSpc>
                        <a:spcAft>
                          <a:spcPts val="0"/>
                        </a:spcAft>
                      </a:pPr>
                      <a:r>
                        <a:rPr lang="ru-RU" sz="1400">
                          <a:latin typeface="Times New Roman"/>
                          <a:ea typeface="Calibri"/>
                          <a:cs typeface="Times New Roman"/>
                        </a:rPr>
                        <a:t>Число штатных должностей в целом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Число занятых должностей в целом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Число штатных должностей в целом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Число занятых должностей в целом</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nSpc>
                          <a:spcPct val="115000"/>
                        </a:lnSpc>
                        <a:spcAft>
                          <a:spcPts val="0"/>
                        </a:spcAft>
                      </a:pPr>
                      <a:r>
                        <a:rPr lang="ru-RU" sz="1400">
                          <a:latin typeface="Times New Roman"/>
                          <a:ea typeface="Calibri"/>
                          <a:cs typeface="Times New Roman"/>
                        </a:rPr>
                        <a:t>Врачи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51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41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40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37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nSpc>
                          <a:spcPct val="115000"/>
                        </a:lnSpc>
                        <a:spcAft>
                          <a:spcPts val="0"/>
                        </a:spcAft>
                      </a:pPr>
                      <a:r>
                        <a:rPr lang="ru-RU" sz="1400">
                          <a:latin typeface="Times New Roman"/>
                          <a:ea typeface="Calibri"/>
                          <a:cs typeface="Times New Roman"/>
                        </a:rPr>
                        <a:t>Средний медицинский персонал</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dirty="0">
                          <a:latin typeface="Times New Roman"/>
                          <a:ea typeface="Calibri"/>
                          <a:cs typeface="Times New Roman"/>
                        </a:rPr>
                        <a:t>70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64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40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dirty="0">
                          <a:latin typeface="Times New Roman"/>
                          <a:ea typeface="Calibri"/>
                          <a:cs typeface="Times New Roman"/>
                        </a:rPr>
                        <a:t>39</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nSpc>
                          <a:spcPct val="115000"/>
                        </a:lnSpc>
                        <a:spcAft>
                          <a:spcPts val="0"/>
                        </a:spcAft>
                      </a:pPr>
                      <a:r>
                        <a:rPr lang="ru-RU" sz="1400">
                          <a:latin typeface="Times New Roman"/>
                          <a:ea typeface="Calibri"/>
                          <a:cs typeface="Times New Roman"/>
                        </a:rPr>
                        <a:t>Прочие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nSpc>
                          <a:spcPct val="115000"/>
                        </a:lnSpc>
                        <a:spcAft>
                          <a:spcPts val="0"/>
                        </a:spcAft>
                      </a:pPr>
                      <a:r>
                        <a:rPr lang="ru-RU" sz="1400">
                          <a:latin typeface="Times New Roman"/>
                          <a:ea typeface="Calibri"/>
                          <a:cs typeface="Times New Roman"/>
                        </a:rPr>
                        <a:t>Всего должностей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123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107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Times New Roman"/>
                          <a:ea typeface="Calibri"/>
                          <a:cs typeface="Times New Roman"/>
                        </a:rPr>
                        <a:t>100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dirty="0">
                          <a:latin typeface="Times New Roman"/>
                          <a:ea typeface="Calibri"/>
                          <a:cs typeface="Times New Roman"/>
                        </a:rPr>
                        <a:t>96</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a:lnSpc>
                          <a:spcPct val="115000"/>
                        </a:lnSpc>
                        <a:spcAft>
                          <a:spcPts val="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
        <p:nvSpPr>
          <p:cNvPr id="55298" name="Rectangle 2"/>
          <p:cNvSpPr>
            <a:spLocks noGrp="1" noChangeArrowheads="1"/>
          </p:cNvSpPr>
          <p:nvPr>
            <p:ph type="title"/>
          </p:nvPr>
        </p:nvSpPr>
        <p:spPr bwMode="auto">
          <a:xfrm>
            <a:off x="1403648" y="1772816"/>
            <a:ext cx="6120971" cy="1354217"/>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Укомплектованность кадрами поликлиники:</a:t>
            </a:r>
            <a:r>
              <a:rPr kumimoji="0" lang="ru-RU"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algn="r" eaLnBrk="0" fontAlgn="base" hangingPunct="0">
              <a:spcAft>
                <a:spcPct val="0"/>
              </a:spcAf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b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lang="ru-RU" sz="800" dirty="0" smtClean="0"/>
              <a:t/>
            </a:r>
            <a:br>
              <a:rPr lang="ru-RU" sz="800" dirty="0" smtClean="0"/>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Прямоугольник 9"/>
          <p:cNvSpPr/>
          <p:nvPr/>
        </p:nvSpPr>
        <p:spPr>
          <a:xfrm>
            <a:off x="899592" y="476672"/>
            <a:ext cx="6840760" cy="646331"/>
          </a:xfrm>
          <a:prstGeom prst="rect">
            <a:avLst/>
          </a:prstGeom>
          <a:solidFill>
            <a:srgbClr val="002060"/>
          </a:solidFill>
        </p:spPr>
        <p:txBody>
          <a:bodyPr wrap="square">
            <a:spAutoFit/>
          </a:bodyPr>
          <a:lstStyle/>
          <a:p>
            <a:pPr algn="ctr"/>
            <a:r>
              <a:rPr lang="ru-RU" b="1" dirty="0" smtClean="0">
                <a:latin typeface="Times New Roman" pitchFamily="18" charset="0"/>
                <a:cs typeface="Times New Roman" pitchFamily="18" charset="0"/>
              </a:rPr>
              <a:t>Подготовка и повышение квалификации кадров поликлиники в 2018 году</a:t>
            </a:r>
            <a:r>
              <a:rPr lang="ru-RU" dirty="0" smtClean="0">
                <a:latin typeface="Times New Roman" pitchFamily="18" charset="0"/>
                <a:cs typeface="Times New Roman" pitchFamily="18" charset="0"/>
              </a:rPr>
              <a:t>.</a:t>
            </a:r>
            <a:endParaRPr lang="ru-RU"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6408712"/>
          </a:xfrm>
          <a:solidFill>
            <a:srgbClr val="002060"/>
          </a:solidFill>
        </p:spPr>
        <p:txBody>
          <a:bodyPr>
            <a:normAutofit/>
          </a:bodyPr>
          <a:lstStyle/>
          <a:p>
            <a:pPr algn="ctr"/>
            <a:r>
              <a:rPr lang="ru-RU" sz="2400" b="1" dirty="0" smtClean="0">
                <a:latin typeface="Times New Roman" pitchFamily="18" charset="0"/>
                <a:cs typeface="Times New Roman" pitchFamily="18" charset="0"/>
              </a:rPr>
              <a:t>Усовершенствование диагностической  и лечебной помощи в поликлинике  в  2018 году. </a:t>
            </a:r>
            <a:r>
              <a:rPr lang="ru-RU" sz="2400" dirty="0" smtClean="0"/>
              <a:t/>
            </a:r>
            <a:br>
              <a:rPr lang="ru-RU" sz="2400" dirty="0" smtClean="0"/>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9" name="TextBox 8"/>
          <p:cNvSpPr txBox="1"/>
          <p:nvPr/>
        </p:nvSpPr>
        <p:spPr>
          <a:xfrm>
            <a:off x="323528" y="1484784"/>
            <a:ext cx="8496944" cy="3939540"/>
          </a:xfrm>
          <a:prstGeom prst="rect">
            <a:avLst/>
          </a:prstGeom>
          <a:noFill/>
        </p:spPr>
        <p:txBody>
          <a:bodyPr wrap="square" rtlCol="0">
            <a:spAutoFit/>
          </a:bodyPr>
          <a:lstStyle/>
          <a:p>
            <a:r>
              <a:rPr lang="ru-RU" dirty="0" smtClean="0">
                <a:latin typeface="Times New Roman" pitchFamily="18" charset="0"/>
                <a:cs typeface="Times New Roman" pitchFamily="18" charset="0"/>
              </a:rPr>
              <a:t>В интересах усовершенствования диагностической базы поликлиники в 2018 году руководством больницы принято решение о дополнительном увеличении таких диагностических исследований, как  суточное </a:t>
            </a:r>
            <a:r>
              <a:rPr lang="ru-RU" dirty="0" err="1" smtClean="0">
                <a:latin typeface="Times New Roman" pitchFamily="18" charset="0"/>
                <a:cs typeface="Times New Roman" pitchFamily="18" charset="0"/>
              </a:rPr>
              <a:t>холтеровское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мониторирование</a:t>
            </a:r>
            <a:r>
              <a:rPr lang="ru-RU" dirty="0" smtClean="0">
                <a:latin typeface="Times New Roman" pitchFamily="18" charset="0"/>
                <a:cs typeface="Times New Roman" pitchFamily="18" charset="0"/>
              </a:rPr>
              <a:t>,  ЭКГ, СМАД, ЭХО-КГ, исследования ФВД. Отделение  лучевой диагностики увеличило  общее количество  рентгенологических исследований, КТ, МРТ- диагностику с контрастом и без, а также все виды ультразвуковой диагностики, дуплексного сканирования сосудов.  Кроме того, выше уже было сказано об открытии  в 2018 г. рентгенологического кабинета. Это позволило осуществлять более раннюю диагностику заболеваний таких, как гипертоническая болезнь, ишемическая болезнь сердца, атеросклероз сосудов головного мозга, атеросклероз сосудов нижних конечностей, выявлять на ранних стадиях все виды гипертензий и острых нарушений мозгового кровообращения - в конечном итоге, предупреждая  развитие инфаркта миокарда и инфаркта головного мозга.</a:t>
            </a:r>
          </a:p>
          <a:p>
            <a:endParaRPr lang="ru-RU" sz="16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476672"/>
            <a:ext cx="8640960" cy="6408712"/>
          </a:xfrm>
          <a:solidFill>
            <a:srgbClr val="002060"/>
          </a:solidFill>
        </p:spPr>
        <p:txBody>
          <a:bodyPr>
            <a:normAutofit/>
          </a:bodyPr>
          <a:lstStyle/>
          <a:p>
            <a:pPr algn="ct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9" name="TextBox 8"/>
          <p:cNvSpPr txBox="1"/>
          <p:nvPr/>
        </p:nvSpPr>
        <p:spPr>
          <a:xfrm>
            <a:off x="467544" y="1556792"/>
            <a:ext cx="8496944"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В 2018 году в поликлинике  ГБУЗ «ГКБ №4 ДЗМ» подлежало провести диспансеризацию  6607 человеку из прикрепленного населения, из них 1783 населению Донского муниципального округа. Данные по диспансеризации представлены в таблице №4.</a:t>
            </a:r>
          </a:p>
          <a:p>
            <a:endParaRPr lang="ru-RU"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403648" y="4293096"/>
          <a:ext cx="6096001" cy="1728192"/>
        </p:xfrm>
        <a:graphic>
          <a:graphicData uri="http://schemas.openxmlformats.org/drawingml/2006/table">
            <a:tbl>
              <a:tblPr/>
              <a:tblGrid>
                <a:gridCol w="585133"/>
                <a:gridCol w="2334431"/>
                <a:gridCol w="1460087"/>
                <a:gridCol w="604048"/>
                <a:gridCol w="604048"/>
                <a:gridCol w="508254"/>
              </a:tblGrid>
              <a:tr h="235762">
                <a:tc>
                  <a:txBody>
                    <a:bodyPr/>
                    <a:lstStyle/>
                    <a:p>
                      <a:pPr>
                        <a:lnSpc>
                          <a:spcPct val="115000"/>
                        </a:lnSpc>
                        <a:spcAft>
                          <a:spcPts val="0"/>
                        </a:spcAft>
                      </a:pPr>
                      <a:r>
                        <a:rPr lang="ru-RU" sz="1100" b="1" dirty="0">
                          <a:solidFill>
                            <a:schemeClr val="tx1"/>
                          </a:solidFill>
                          <a:latin typeface="Calibri"/>
                          <a:ea typeface="Calibri"/>
                          <a:cs typeface="Times New Roman"/>
                        </a:rPr>
                        <a:t>№ </a:t>
                      </a:r>
                      <a:r>
                        <a:rPr lang="ru-RU" sz="1100" b="1" dirty="0" err="1">
                          <a:solidFill>
                            <a:schemeClr val="tx1"/>
                          </a:solidFill>
                          <a:latin typeface="Calibri"/>
                          <a:ea typeface="Calibri"/>
                          <a:cs typeface="Times New Roman"/>
                        </a:rPr>
                        <a:t>п</a:t>
                      </a:r>
                      <a:r>
                        <a:rPr lang="en-US" sz="1100" b="1" dirty="0">
                          <a:solidFill>
                            <a:schemeClr val="tx1"/>
                          </a:solidFill>
                          <a:latin typeface="Calibri"/>
                          <a:ea typeface="Calibri"/>
                          <a:cs typeface="Times New Roman"/>
                        </a:rPr>
                        <a:t>/</a:t>
                      </a:r>
                      <a:r>
                        <a:rPr lang="ru-RU" sz="1100" b="1" dirty="0" err="1">
                          <a:solidFill>
                            <a:schemeClr val="tx1"/>
                          </a:solidFill>
                          <a:latin typeface="Calibri"/>
                          <a:ea typeface="Calibri"/>
                          <a:cs typeface="Times New Roman"/>
                        </a:rPr>
                        <a:t>п</a:t>
                      </a:r>
                      <a:endParaRPr lang="ru-RU" sz="1100" dirty="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300" b="1" dirty="0">
                          <a:solidFill>
                            <a:schemeClr val="tx1"/>
                          </a:solidFill>
                          <a:latin typeface="Calibri"/>
                          <a:ea typeface="Calibri"/>
                          <a:cs typeface="Times New Roman"/>
                        </a:rPr>
                        <a:t>Контрольный показатель</a:t>
                      </a:r>
                      <a:endParaRPr lang="ru-RU" sz="1100" dirty="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300" b="1">
                          <a:solidFill>
                            <a:schemeClr val="tx1"/>
                          </a:solidFill>
                          <a:latin typeface="Calibri"/>
                          <a:ea typeface="Calibri"/>
                          <a:cs typeface="Times New Roman"/>
                        </a:rPr>
                        <a:t>Количество</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3">
                  <a:txBody>
                    <a:bodyPr/>
                    <a:lstStyle/>
                    <a:p>
                      <a:pPr>
                        <a:lnSpc>
                          <a:spcPct val="115000"/>
                        </a:lnSpc>
                        <a:spcAft>
                          <a:spcPts val="0"/>
                        </a:spcAft>
                      </a:pPr>
                      <a:r>
                        <a:rPr lang="ru-RU" sz="1300" b="1">
                          <a:solidFill>
                            <a:schemeClr val="tx1"/>
                          </a:solidFill>
                          <a:latin typeface="Calibri"/>
                          <a:ea typeface="Calibri"/>
                          <a:cs typeface="Times New Roman"/>
                        </a:rPr>
                        <a:t>Группы здоровья</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tc>
                <a:tc hMerge="1">
                  <a:txBody>
                    <a:bodyPr/>
                    <a:lstStyle/>
                    <a:p>
                      <a:endParaRPr lang="ru-RU"/>
                    </a:p>
                  </a:txBody>
                  <a:tcPr/>
                </a:tc>
              </a:tr>
              <a:tr h="210501">
                <a:tc rowSpan="2">
                  <a:txBody>
                    <a:bodyPr/>
                    <a:lstStyle/>
                    <a:p>
                      <a:pPr>
                        <a:lnSpc>
                          <a:spcPct val="115000"/>
                        </a:lnSpc>
                        <a:spcAft>
                          <a:spcPts val="0"/>
                        </a:spcAft>
                      </a:pPr>
                      <a:endParaRPr lang="ru-RU" sz="1100" dirty="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nSpc>
                          <a:spcPct val="115000"/>
                        </a:lnSpc>
                        <a:spcAft>
                          <a:spcPts val="0"/>
                        </a:spcAft>
                      </a:pPr>
                      <a:endParaRPr lang="ru-RU" sz="1100" dirty="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nSpc>
                          <a:spcPct val="115000"/>
                        </a:lnSpc>
                        <a:spcAft>
                          <a:spcPts val="0"/>
                        </a:spcAft>
                      </a:pPr>
                      <a:endParaRPr lang="ru-RU" sz="1100" dirty="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3">
                  <a:txBody>
                    <a:bodyPr/>
                    <a:lstStyle/>
                    <a:p>
                      <a:pPr>
                        <a:lnSpc>
                          <a:spcPct val="115000"/>
                        </a:lnSpc>
                        <a:spcAft>
                          <a:spcPts val="0"/>
                        </a:spcAft>
                      </a:pP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tc>
                <a:tc hMerge="1">
                  <a:txBody>
                    <a:bodyPr/>
                    <a:lstStyle/>
                    <a:p>
                      <a:endParaRPr lang="ru-RU"/>
                    </a:p>
                  </a:txBody>
                  <a:tcPr/>
                </a:tc>
              </a:tr>
              <a:tr h="23576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300" b="1">
                          <a:solidFill>
                            <a:schemeClr val="tx1"/>
                          </a:solidFill>
                          <a:latin typeface="Calibri"/>
                          <a:ea typeface="Calibri"/>
                          <a:cs typeface="Times New Roman"/>
                        </a:rPr>
                        <a:t>I</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US" sz="1300" b="1">
                          <a:solidFill>
                            <a:schemeClr val="tx1"/>
                          </a:solidFill>
                          <a:latin typeface="Calibri"/>
                          <a:ea typeface="Calibri"/>
                          <a:cs typeface="Times New Roman"/>
                        </a:rPr>
                        <a:t>II</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n-US" sz="1300" b="1">
                          <a:solidFill>
                            <a:schemeClr val="tx1"/>
                          </a:solidFill>
                          <a:latin typeface="Calibri"/>
                          <a:ea typeface="Calibri"/>
                          <a:cs typeface="Times New Roman"/>
                        </a:rPr>
                        <a:t>II</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77747">
                <a:tc>
                  <a:txBody>
                    <a:bodyPr/>
                    <a:lstStyle/>
                    <a:p>
                      <a:pPr>
                        <a:lnSpc>
                          <a:spcPct val="115000"/>
                        </a:lnSpc>
                        <a:spcAft>
                          <a:spcPts val="0"/>
                        </a:spcAft>
                      </a:pPr>
                      <a:r>
                        <a:rPr lang="en-US" sz="1300">
                          <a:solidFill>
                            <a:schemeClr val="tx1"/>
                          </a:solidFill>
                          <a:latin typeface="Calibri"/>
                          <a:ea typeface="Calibri"/>
                          <a:cs typeface="Times New Roman"/>
                        </a:rPr>
                        <a:t>1</a:t>
                      </a:r>
                      <a:r>
                        <a:rPr lang="ru-RU" sz="1300">
                          <a:solidFill>
                            <a:schemeClr val="tx1"/>
                          </a:solidFill>
                          <a:latin typeface="Calibri"/>
                          <a:ea typeface="Calibri"/>
                          <a:cs typeface="Times New Roman"/>
                        </a:rPr>
                        <a:t>.</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300">
                          <a:solidFill>
                            <a:schemeClr val="tx1"/>
                          </a:solidFill>
                          <a:latin typeface="Calibri"/>
                          <a:ea typeface="Calibri"/>
                          <a:cs typeface="Times New Roman"/>
                        </a:rPr>
                        <a:t>Годовой план по диспансеризации</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400">
                          <a:latin typeface="Calibri"/>
                          <a:ea typeface="Calibri"/>
                          <a:cs typeface="Times New Roman"/>
                        </a:rPr>
                        <a:t>1783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68420">
                <a:tc>
                  <a:txBody>
                    <a:bodyPr/>
                    <a:lstStyle/>
                    <a:p>
                      <a:pPr>
                        <a:lnSpc>
                          <a:spcPct val="115000"/>
                        </a:lnSpc>
                        <a:spcAft>
                          <a:spcPts val="0"/>
                        </a:spcAft>
                      </a:pPr>
                      <a:r>
                        <a:rPr lang="ru-RU" sz="1300">
                          <a:solidFill>
                            <a:schemeClr val="tx1"/>
                          </a:solidFill>
                          <a:latin typeface="Calibri"/>
                          <a:ea typeface="Calibri"/>
                          <a:cs typeface="Times New Roman"/>
                        </a:rPr>
                        <a:t>2.</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300">
                          <a:solidFill>
                            <a:schemeClr val="tx1"/>
                          </a:solidFill>
                          <a:latin typeface="Calibri"/>
                          <a:ea typeface="Calibri"/>
                          <a:cs typeface="Times New Roman"/>
                        </a:rPr>
                        <a:t>Законченные случаи</a:t>
                      </a:r>
                      <a:endParaRPr lang="ru-RU" sz="1100">
                        <a:solidFill>
                          <a:schemeClr val="tx1"/>
                        </a:solidFill>
                        <a:latin typeface="Calibri"/>
                        <a:ea typeface="Calibri"/>
                        <a:cs typeface="Times New Roman"/>
                      </a:endParaRPr>
                    </a:p>
                  </a:txBody>
                  <a:tcPr marL="65896" marR="65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15000"/>
                        </a:lnSpc>
                        <a:spcAft>
                          <a:spcPts val="0"/>
                        </a:spcAft>
                      </a:pPr>
                      <a:r>
                        <a:rPr lang="ru-RU" sz="1400">
                          <a:latin typeface="Calibri"/>
                          <a:ea typeface="Calibri"/>
                          <a:cs typeface="Times New Roman"/>
                        </a:rPr>
                        <a:t>1783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Calibri"/>
                          <a:ea typeface="Calibri"/>
                          <a:cs typeface="Times New Roman"/>
                        </a:rPr>
                        <a:t>512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a:latin typeface="Calibri"/>
                          <a:ea typeface="Calibri"/>
                          <a:cs typeface="Times New Roman"/>
                        </a:rPr>
                        <a:t>567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dirty="0">
                          <a:latin typeface="Calibri"/>
                          <a:ea typeface="Calibri"/>
                          <a:cs typeface="Times New Roman"/>
                        </a:rPr>
                        <a:t>704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
        <p:nvSpPr>
          <p:cNvPr id="6" name="Rectangle 1"/>
          <p:cNvSpPr>
            <a:spLocks noChangeArrowheads="1"/>
          </p:cNvSpPr>
          <p:nvPr/>
        </p:nvSpPr>
        <p:spPr bwMode="auto">
          <a:xfrm>
            <a:off x="1403648" y="3212976"/>
            <a:ext cx="61206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ДИСПАНСЕРИЗАЦИЯ НАСЕЛЕНИЯ в 2018 г.</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Табл.№4</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67544" y="692696"/>
            <a:ext cx="8532440"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Усовершенствование диагностической  и лечебной помощи в поликлинике в 2018 году. </a:t>
            </a:r>
            <a:endParaRPr lang="ru-RU"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6408712"/>
          </a:xfrm>
          <a:solidFill>
            <a:srgbClr val="002060"/>
          </a:solidFill>
        </p:spPr>
        <p:txBody>
          <a:bodyPr>
            <a:normAutofit/>
          </a:bodyPr>
          <a:lstStyle/>
          <a:p>
            <a:pPr algn="ctr"/>
            <a:r>
              <a:rPr lang="ru-RU" sz="2400" b="1" dirty="0" smtClean="0">
                <a:latin typeface="Times New Roman" pitchFamily="18" charset="0"/>
                <a:cs typeface="Times New Roman" pitchFamily="18" charset="0"/>
              </a:rPr>
              <a:t>Усовершенствование диагностической  и лечебной помощи в поликлинике в 2018 году. </a:t>
            </a:r>
            <a:r>
              <a:rPr lang="ru-RU" sz="2400" dirty="0" smtClean="0"/>
              <a:t/>
            </a:r>
            <a:br>
              <a:rPr lang="ru-RU" sz="2400" dirty="0" smtClean="0"/>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9" name="TextBox 8"/>
          <p:cNvSpPr txBox="1"/>
          <p:nvPr/>
        </p:nvSpPr>
        <p:spPr>
          <a:xfrm>
            <a:off x="323528" y="2132856"/>
            <a:ext cx="8496944" cy="2308324"/>
          </a:xfrm>
          <a:prstGeom prst="rect">
            <a:avLst/>
          </a:prstGeom>
          <a:noFill/>
        </p:spPr>
        <p:txBody>
          <a:bodyPr wrap="square" rtlCol="0">
            <a:spAutoFit/>
          </a:bodyPr>
          <a:lstStyle/>
          <a:p>
            <a:r>
              <a:rPr lang="ru-RU" dirty="0" smtClean="0">
                <a:latin typeface="Times New Roman" pitchFamily="18" charset="0"/>
                <a:cs typeface="Times New Roman" pitchFamily="18" charset="0"/>
              </a:rPr>
              <a:t>По итогам диспансеризации составлен план лечебно - оздоровительных мероприятий с конкретным заданием по каждой нозологии и объему выполнения лечебно-оздоровительных рекомендаций. Из новшеств. В 2018 году введено СМС- информирование населения, в первую очередь, для реализации этого плана лечебно-оздоровительных мероприятий, а также для  оперативного информирования  о проведении медицинских профилактических акций для отдельных групп населения и проведения «Дней здоровья» в</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поликлинике  ГБУЗ «ГКБ № 4 ДЗМ»  . </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TextBox 8"/>
          <p:cNvSpPr txBox="1"/>
          <p:nvPr/>
        </p:nvSpPr>
        <p:spPr>
          <a:xfrm>
            <a:off x="251520" y="1268760"/>
            <a:ext cx="8496944" cy="2308324"/>
          </a:xfrm>
          <a:prstGeom prst="rect">
            <a:avLst/>
          </a:prstGeom>
          <a:solidFill>
            <a:srgbClr val="002060"/>
          </a:solidFill>
        </p:spPr>
        <p:txBody>
          <a:bodyPr wrap="square" rtlCol="0">
            <a:spAutoFit/>
          </a:bodyPr>
          <a:lstStyle/>
          <a:p>
            <a:r>
              <a:rPr lang="ru-RU" dirty="0" smtClean="0">
                <a:latin typeface="Times New Roman" pitchFamily="18" charset="0"/>
                <a:cs typeface="Times New Roman" pitchFamily="18" charset="0"/>
              </a:rPr>
              <a:t>Дневной стационар организован на базе поликлиники ГБУЗ « ГКБ №4 ДЗМ» на основании приказа  ДЗ г. Москвы от 22.06.2004 года № 114/908 «Об организации дневного стационара на базе поликлинического отделения городской клинической больницы №4», приказа главного врача №42 от 11.01.2018г. « О деятельности дневного стационара  в поликлинике  ГБУЗ «ГКБ №4 ДЗМ».</a:t>
            </a:r>
          </a:p>
          <a:p>
            <a:r>
              <a:rPr lang="ru-RU" dirty="0" smtClean="0">
                <a:latin typeface="Times New Roman" pitchFamily="18" charset="0"/>
                <a:cs typeface="Times New Roman" pitchFamily="18" charset="0"/>
              </a:rPr>
              <a:t>Дневной стационар имеет в своём составе   10 коек: </a:t>
            </a:r>
          </a:p>
          <a:p>
            <a:r>
              <a:rPr lang="ru-RU" dirty="0" smtClean="0">
                <a:latin typeface="Times New Roman" pitchFamily="18" charset="0"/>
                <a:cs typeface="Times New Roman" pitchFamily="18" charset="0"/>
              </a:rPr>
              <a:t>4– терапевтические койки; 4 – неврологические койки .; 2- хирургические койки. </a:t>
            </a:r>
          </a:p>
          <a:p>
            <a:endParaRPr lang="ru-RU"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547664" y="4509120"/>
          <a:ext cx="6096001" cy="1507304"/>
        </p:xfrm>
        <a:graphic>
          <a:graphicData uri="http://schemas.openxmlformats.org/drawingml/2006/table">
            <a:tbl>
              <a:tblPr/>
              <a:tblGrid>
                <a:gridCol w="1471655"/>
                <a:gridCol w="1552416"/>
                <a:gridCol w="1561390"/>
                <a:gridCol w="1510540"/>
              </a:tblGrid>
              <a:tr h="581962">
                <a:tc>
                  <a:txBody>
                    <a:bodyPr/>
                    <a:lstStyle/>
                    <a:p>
                      <a:pPr algn="just">
                        <a:lnSpc>
                          <a:spcPct val="115000"/>
                        </a:lnSpc>
                        <a:spcAft>
                          <a:spcPts val="1000"/>
                        </a:spcAft>
                      </a:pPr>
                      <a:r>
                        <a:rPr lang="ru-RU" sz="1300" b="1" dirty="0">
                          <a:latin typeface="Calibri"/>
                          <a:ea typeface="Calibri"/>
                          <a:cs typeface="Times New Roman"/>
                        </a:rPr>
                        <a:t>Наименование </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b="1" dirty="0">
                          <a:latin typeface="Calibri"/>
                          <a:ea typeface="Calibri"/>
                          <a:cs typeface="Times New Roman"/>
                        </a:rPr>
                        <a:t>Штатные </a:t>
                      </a:r>
                      <a:endParaRPr lang="ru-RU" sz="1000" dirty="0">
                        <a:latin typeface="Calibri"/>
                        <a:ea typeface="Calibri"/>
                        <a:cs typeface="Times New Roman"/>
                      </a:endParaRPr>
                    </a:p>
                    <a:p>
                      <a:pPr algn="ctr">
                        <a:lnSpc>
                          <a:spcPct val="115000"/>
                        </a:lnSpc>
                        <a:spcAft>
                          <a:spcPts val="1000"/>
                        </a:spcAft>
                      </a:pPr>
                      <a:r>
                        <a:rPr lang="ru-RU" sz="1300" b="1" dirty="0">
                          <a:latin typeface="Calibri"/>
                          <a:ea typeface="Calibri"/>
                          <a:cs typeface="Times New Roman"/>
                        </a:rPr>
                        <a:t>единицы</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b="1">
                          <a:latin typeface="Calibri"/>
                          <a:ea typeface="Calibri"/>
                          <a:cs typeface="Times New Roman"/>
                        </a:rPr>
                        <a:t>Занято штатных единиц</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b="1">
                          <a:latin typeface="Calibri"/>
                          <a:ea typeface="Calibri"/>
                          <a:cs typeface="Times New Roman"/>
                        </a:rPr>
                        <a:t>Количество физических лиц</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31157">
                <a:tc>
                  <a:txBody>
                    <a:bodyPr/>
                    <a:lstStyle/>
                    <a:p>
                      <a:pPr algn="just">
                        <a:lnSpc>
                          <a:spcPct val="115000"/>
                        </a:lnSpc>
                        <a:spcAft>
                          <a:spcPts val="1000"/>
                        </a:spcAft>
                      </a:pPr>
                      <a:r>
                        <a:rPr lang="ru-RU" sz="1300">
                          <a:latin typeface="Calibri"/>
                          <a:ea typeface="Calibri"/>
                          <a:cs typeface="Times New Roman"/>
                        </a:rPr>
                        <a:t>Зав. отделением</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31157">
                <a:tc>
                  <a:txBody>
                    <a:bodyPr/>
                    <a:lstStyle/>
                    <a:p>
                      <a:pPr algn="just">
                        <a:lnSpc>
                          <a:spcPct val="115000"/>
                        </a:lnSpc>
                        <a:spcAft>
                          <a:spcPts val="1000"/>
                        </a:spcAft>
                      </a:pPr>
                      <a:r>
                        <a:rPr lang="ru-RU" sz="1300">
                          <a:latin typeface="Calibri"/>
                          <a:ea typeface="Calibri"/>
                          <a:cs typeface="Times New Roman"/>
                        </a:rPr>
                        <a:t>Врачи</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0,5</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0,5</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1</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31157">
                <a:tc>
                  <a:txBody>
                    <a:bodyPr/>
                    <a:lstStyle/>
                    <a:p>
                      <a:pPr algn="just">
                        <a:lnSpc>
                          <a:spcPct val="115000"/>
                        </a:lnSpc>
                        <a:spcAft>
                          <a:spcPts val="1000"/>
                        </a:spcAft>
                      </a:pPr>
                      <a:r>
                        <a:rPr lang="ru-RU" sz="1300">
                          <a:latin typeface="Calibri"/>
                          <a:ea typeface="Calibri"/>
                          <a:cs typeface="Times New Roman"/>
                        </a:rPr>
                        <a:t>Медсестры</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1,0</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1,0</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1</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31157">
                <a:tc>
                  <a:txBody>
                    <a:bodyPr/>
                    <a:lstStyle/>
                    <a:p>
                      <a:pPr algn="just">
                        <a:lnSpc>
                          <a:spcPct val="115000"/>
                        </a:lnSpc>
                        <a:spcAft>
                          <a:spcPts val="1000"/>
                        </a:spcAft>
                      </a:pPr>
                      <a:r>
                        <a:rPr lang="ru-RU" sz="1300">
                          <a:latin typeface="Calibri"/>
                          <a:ea typeface="Calibri"/>
                          <a:cs typeface="Times New Roman"/>
                        </a:rPr>
                        <a:t>Санитарка</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a:latin typeface="Calibri"/>
                          <a:ea typeface="Calibri"/>
                          <a:cs typeface="Times New Roman"/>
                        </a:rPr>
                        <a:t>1,0</a:t>
                      </a:r>
                      <a:endParaRPr lang="ru-RU" sz="100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0,5</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300" dirty="0">
                          <a:latin typeface="Calibri"/>
                          <a:ea typeface="Calibri"/>
                          <a:cs typeface="Times New Roman"/>
                        </a:rPr>
                        <a:t>1</a:t>
                      </a:r>
                      <a:endParaRPr lang="ru-RU" sz="1000" dirty="0">
                        <a:latin typeface="Calibri"/>
                        <a:ea typeface="Calibri"/>
                        <a:cs typeface="Times New Roman"/>
                      </a:endParaRPr>
                    </a:p>
                  </a:txBody>
                  <a:tcPr marL="64609" marR="64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
        <p:nvSpPr>
          <p:cNvPr id="67585" name="Rectangle 1"/>
          <p:cNvSpPr>
            <a:spLocks noGrp="1" noChangeArrowheads="1"/>
          </p:cNvSpPr>
          <p:nvPr>
            <p:ph type="title"/>
          </p:nvPr>
        </p:nvSpPr>
        <p:spPr bwMode="auto">
          <a:xfrm>
            <a:off x="3635896" y="3649960"/>
            <a:ext cx="911468" cy="492443"/>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269875" fontAlgn="base">
              <a:spcAft>
                <a:spcPct val="0"/>
              </a:spcAft>
            </a:pPr>
            <a:r>
              <a:rPr lang="ru-RU" sz="800" dirty="0" smtClean="0">
                <a:solidFill>
                  <a:schemeClr val="tx1"/>
                </a:solidFill>
                <a:latin typeface="Arial" pitchFamily="34" charset="0"/>
                <a:cs typeface="Arial" pitchFamily="34" charset="0"/>
              </a:rPr>
              <a:t/>
            </a:r>
            <a:br>
              <a:rPr lang="ru-RU" sz="800" dirty="0" smtClean="0">
                <a:solidFill>
                  <a:schemeClr val="tx1"/>
                </a:solidFill>
                <a:latin typeface="Arial" pitchFamily="34" charset="0"/>
                <a:cs typeface="Arial" pitchFamily="34" charset="0"/>
              </a:rPr>
            </a:br>
            <a:r>
              <a:rPr lang="ru-RU" sz="1800" b="1" dirty="0" smtClean="0">
                <a:solidFill>
                  <a:schemeClr val="tx1"/>
                </a:solidFill>
                <a:latin typeface="Calibri" pitchFamily="34" charset="0"/>
                <a:ea typeface="Calibri" pitchFamily="34" charset="0"/>
                <a:cs typeface="Times New Roman" pitchFamily="18" charset="0"/>
              </a:rPr>
              <a:t>ШТАТЫ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6444208" y="4077072"/>
            <a:ext cx="1090363" cy="369332"/>
          </a:xfrm>
          <a:prstGeom prst="rect">
            <a:avLst/>
          </a:prstGeom>
          <a:solidFill>
            <a:srgbClr val="002060"/>
          </a:solidFill>
        </p:spPr>
        <p:txBody>
          <a:bodyPr wrap="none">
            <a:spAutoFit/>
          </a:bodyPr>
          <a:lstStyle/>
          <a:p>
            <a:r>
              <a:rPr lang="ru-RU" dirty="0" smtClean="0">
                <a:latin typeface="Calibri" pitchFamily="34" charset="0"/>
                <a:ea typeface="Calibri" pitchFamily="34" charset="0"/>
                <a:cs typeface="Times New Roman" pitchFamily="18" charset="0"/>
              </a:rPr>
              <a:t>Табл. №</a:t>
            </a:r>
            <a:r>
              <a:rPr lang="ru-RU" dirty="0" smtClean="0">
                <a:latin typeface="Times New Roman" pitchFamily="18" charset="0"/>
                <a:ea typeface="Calibri" pitchFamily="34" charset="0"/>
                <a:cs typeface="Times New Roman" pitchFamily="18" charset="0"/>
              </a:rPr>
              <a:t>4</a:t>
            </a:r>
            <a:endParaRPr lang="ru-RU" dirty="0"/>
          </a:p>
        </p:txBody>
      </p:sp>
      <p:sp>
        <p:nvSpPr>
          <p:cNvPr id="7" name="TextBox 6"/>
          <p:cNvSpPr txBox="1"/>
          <p:nvPr/>
        </p:nvSpPr>
        <p:spPr>
          <a:xfrm>
            <a:off x="251520" y="260648"/>
            <a:ext cx="8752652" cy="800219"/>
          </a:xfrm>
          <a:prstGeom prst="rect">
            <a:avLst/>
          </a:prstGeom>
          <a:solidFill>
            <a:srgbClr val="002060"/>
          </a:solidFill>
        </p:spPr>
        <p:txBody>
          <a:bodyPr wrap="none" rtlCol="0">
            <a:spAutoFit/>
          </a:bodyPr>
          <a:lstStyle/>
          <a:p>
            <a:r>
              <a:rPr lang="ru-RU" sz="2800" dirty="0" smtClean="0">
                <a:latin typeface="Times New Roman" pitchFamily="18" charset="0"/>
                <a:cs typeface="Times New Roman" pitchFamily="18" charset="0"/>
              </a:rPr>
              <a:t>Работа дневного стационара в поликлинике в 2018 году.</a:t>
            </a:r>
            <a:endParaRPr lang="ru-RU" sz="2800" b="1" dirty="0" smtClean="0">
              <a:latin typeface="Times New Roman" pitchFamily="18" charset="0"/>
              <a:cs typeface="Times New Roman" pitchFamily="18" charset="0"/>
            </a:endParaRPr>
          </a:p>
          <a:p>
            <a:endParaRPr lang="ru-RU"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251520" y="260648"/>
            <a:ext cx="8752652" cy="800219"/>
          </a:xfrm>
          <a:prstGeom prst="rect">
            <a:avLst/>
          </a:prstGeom>
          <a:solidFill>
            <a:srgbClr val="002060"/>
          </a:solidFill>
        </p:spPr>
        <p:txBody>
          <a:bodyPr wrap="none" rtlCol="0">
            <a:spAutoFit/>
          </a:bodyPr>
          <a:lstStyle/>
          <a:p>
            <a:r>
              <a:rPr lang="ru-RU" sz="2800" dirty="0" smtClean="0">
                <a:latin typeface="Times New Roman" pitchFamily="18" charset="0"/>
                <a:cs typeface="Times New Roman" pitchFamily="18" charset="0"/>
              </a:rPr>
              <a:t>Работа дневного стационара в поликлинике в 2018 году.</a:t>
            </a:r>
            <a:endParaRPr lang="ru-RU" sz="2800"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2123728" y="2924944"/>
          <a:ext cx="4471035" cy="1656184"/>
        </p:xfrm>
        <a:graphic>
          <a:graphicData uri="http://schemas.openxmlformats.org/drawingml/2006/table">
            <a:tbl>
              <a:tblPr/>
              <a:tblGrid>
                <a:gridCol w="1383665"/>
                <a:gridCol w="920591"/>
                <a:gridCol w="1090454"/>
                <a:gridCol w="1076325"/>
              </a:tblGrid>
              <a:tr h="471519">
                <a:tc rowSpan="2">
                  <a:txBody>
                    <a:bodyPr/>
                    <a:lstStyle/>
                    <a:p>
                      <a:pPr algn="ctr">
                        <a:lnSpc>
                          <a:spcPct val="115000"/>
                        </a:lnSpc>
                        <a:spcAft>
                          <a:spcPts val="0"/>
                        </a:spcAft>
                      </a:pPr>
                      <a:endParaRPr lang="ru-RU" sz="1100" dirty="0">
                        <a:latin typeface="Times New Roman" pitchFamily="18" charset="0"/>
                        <a:ea typeface="Calibri"/>
                        <a:cs typeface="Times New Roman" pitchFamily="18" charset="0"/>
                      </a:endParaRPr>
                    </a:p>
                    <a:p>
                      <a:pPr algn="ctr">
                        <a:lnSpc>
                          <a:spcPct val="115000"/>
                        </a:lnSpc>
                        <a:spcAft>
                          <a:spcPts val="0"/>
                        </a:spcAft>
                      </a:pPr>
                      <a:r>
                        <a:rPr lang="ru-RU" sz="1600" b="1" dirty="0">
                          <a:latin typeface="Times New Roman" pitchFamily="18" charset="0"/>
                          <a:ea typeface="Calibri"/>
                          <a:cs typeface="Times New Roman" pitchFamily="18" charset="0"/>
                        </a:rPr>
                        <a:t>Года</a:t>
                      </a:r>
                      <a:endParaRPr lang="ru-RU" sz="11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a:lnSpc>
                          <a:spcPct val="115000"/>
                        </a:lnSpc>
                        <a:spcAft>
                          <a:spcPts val="0"/>
                        </a:spcAft>
                      </a:pPr>
                      <a:r>
                        <a:rPr lang="ru-RU" sz="1600" b="1" dirty="0">
                          <a:latin typeface="Times New Roman" pitchFamily="18" charset="0"/>
                          <a:ea typeface="Calibri"/>
                          <a:cs typeface="Times New Roman" pitchFamily="18" charset="0"/>
                        </a:rPr>
                        <a:t>Число мест</a:t>
                      </a:r>
                      <a:endParaRPr lang="ru-RU" sz="11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gridSpan="2">
                  <a:txBody>
                    <a:bodyPr/>
                    <a:lstStyle/>
                    <a:p>
                      <a:pPr algn="ctr">
                        <a:lnSpc>
                          <a:spcPct val="115000"/>
                        </a:lnSpc>
                        <a:spcAft>
                          <a:spcPts val="0"/>
                        </a:spcAft>
                      </a:pPr>
                      <a:r>
                        <a:rPr lang="ru-RU" sz="1600" b="1" dirty="0">
                          <a:latin typeface="Times New Roman" pitchFamily="18" charset="0"/>
                          <a:ea typeface="Calibri"/>
                          <a:cs typeface="Times New Roman" pitchFamily="18" charset="0"/>
                        </a:rPr>
                        <a:t>Пролечено</a:t>
                      </a:r>
                      <a:endParaRPr lang="ru-RU" sz="11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ru-RU"/>
                    </a:p>
                  </a:txBody>
                  <a:tcPr/>
                </a:tc>
              </a:tr>
              <a:tr h="46271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2017</a:t>
                      </a:r>
                      <a:endParaRPr lang="ru-RU" sz="11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600" b="1" dirty="0" smtClean="0">
                          <a:latin typeface="Times New Roman" pitchFamily="18" charset="0"/>
                          <a:ea typeface="Calibri"/>
                          <a:cs typeface="Times New Roman" pitchFamily="18" charset="0"/>
                        </a:rPr>
                        <a:t>2018</a:t>
                      </a:r>
                      <a:endParaRPr lang="ru-RU" sz="11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21948">
                <a:tc>
                  <a:txBody>
                    <a:bodyPr/>
                    <a:lstStyle/>
                    <a:p>
                      <a:pPr algn="ctr">
                        <a:lnSpc>
                          <a:spcPct val="115000"/>
                        </a:lnSpc>
                        <a:spcAft>
                          <a:spcPts val="0"/>
                        </a:spcAft>
                      </a:pPr>
                      <a:r>
                        <a:rPr lang="ru-RU" sz="1600" b="1">
                          <a:latin typeface="Times New Roman" pitchFamily="18" charset="0"/>
                          <a:ea typeface="Calibri"/>
                          <a:cs typeface="Times New Roman" pitchFamily="18" charset="0"/>
                        </a:rPr>
                        <a:t>ВСЕГО</a:t>
                      </a:r>
                      <a:endParaRPr lang="ru-RU" sz="11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600" b="1">
                          <a:latin typeface="Calibri"/>
                          <a:ea typeface="Calibri"/>
                          <a:cs typeface="Times New Roman"/>
                        </a:rPr>
                        <a:t>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600" b="1">
                          <a:latin typeface="Calibri"/>
                          <a:ea typeface="Calibri"/>
                          <a:cs typeface="Times New Roman"/>
                        </a:rPr>
                        <a:t>91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600" b="1" dirty="0">
                          <a:latin typeface="Calibri"/>
                          <a:ea typeface="Calibri"/>
                          <a:cs typeface="Times New Roman"/>
                        </a:rPr>
                        <a:t>134</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
        <p:nvSpPr>
          <p:cNvPr id="71681" name="Rectangle 1"/>
          <p:cNvSpPr>
            <a:spLocks noChangeArrowheads="1"/>
          </p:cNvSpPr>
          <p:nvPr/>
        </p:nvSpPr>
        <p:spPr bwMode="auto">
          <a:xfrm>
            <a:off x="323528" y="1772816"/>
            <a:ext cx="8568952" cy="646331"/>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Работа дневного стационара поликлиники ГБУЗ «ГКБ №4 ДЗМ» за 2018 год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7325"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323528" y="5085184"/>
            <a:ext cx="8640960" cy="1477328"/>
          </a:xfrm>
          <a:prstGeom prst="rect">
            <a:avLst/>
          </a:prstGeom>
          <a:solidFill>
            <a:srgbClr val="002060"/>
          </a:solidFill>
        </p:spPr>
        <p:txBody>
          <a:bodyPr wrap="square" rtlCol="0">
            <a:spAutoFit/>
          </a:bodyPr>
          <a:lstStyle/>
          <a:p>
            <a:r>
              <a:rPr lang="ru-RU" dirty="0" smtClean="0">
                <a:latin typeface="Times New Roman" pitchFamily="18" charset="0"/>
                <a:cs typeface="Times New Roman" pitchFamily="18" charset="0"/>
              </a:rPr>
              <a:t>Вывод: Работа дневного стационара в 2018 году была организована на достаточно хорошем уровне. В 2018 году по сравнению  с 2017 годом пролечено больше больных за счет организации работы дневного стационара в 2 смены и оптимизации  </a:t>
            </a:r>
            <a:r>
              <a:rPr lang="ru-RU" dirty="0" err="1" smtClean="0">
                <a:latin typeface="Times New Roman" pitchFamily="18" charset="0"/>
                <a:cs typeface="Times New Roman" pitchFamily="18" charset="0"/>
              </a:rPr>
              <a:t>койко</a:t>
            </a:r>
            <a:r>
              <a:rPr lang="ru-RU" dirty="0" smtClean="0">
                <a:latin typeface="Times New Roman" pitchFamily="18" charset="0"/>
                <a:cs typeface="Times New Roman" pitchFamily="18" charset="0"/>
              </a:rPr>
              <a:t> – дня дневного стационара.</a:t>
            </a:r>
          </a:p>
          <a:p>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6408712"/>
          </a:xfrm>
          <a:solidFill>
            <a:srgbClr val="002060"/>
          </a:solidFill>
        </p:spPr>
        <p:txBody>
          <a:bodyPr>
            <a:normAutofit fontScale="90000"/>
          </a:bodyPr>
          <a:lstStyle/>
          <a:p>
            <a:pPr algn="ctr"/>
            <a:r>
              <a:rPr lang="ru-RU" sz="2400" b="1" dirty="0" smtClean="0">
                <a:latin typeface="Times New Roman" pitchFamily="18" charset="0"/>
                <a:cs typeface="Times New Roman" pitchFamily="18" charset="0"/>
              </a:rPr>
              <a:t>Санитарно-гигиеническое обучение населения в поликлинике в 2018 г.</a:t>
            </a:r>
            <a:r>
              <a:rPr lang="ru-RU" sz="2400" dirty="0" smtClean="0"/>
              <a:t/>
            </a:r>
            <a:br>
              <a:rPr lang="ru-RU" sz="2400" dirty="0" smtClean="0"/>
            </a:br>
            <a:r>
              <a:rPr lang="ru-RU" sz="2400" dirty="0" smtClean="0"/>
              <a:t/>
            </a:r>
            <a:br>
              <a:rPr lang="ru-RU" sz="2400" dirty="0" smtClean="0"/>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9" name="TextBox 8"/>
          <p:cNvSpPr txBox="1"/>
          <p:nvPr/>
        </p:nvSpPr>
        <p:spPr>
          <a:xfrm>
            <a:off x="323528" y="2132856"/>
            <a:ext cx="8496944" cy="2308324"/>
          </a:xfrm>
          <a:prstGeom prst="rect">
            <a:avLst/>
          </a:prstGeom>
          <a:noFill/>
        </p:spPr>
        <p:txBody>
          <a:bodyPr wrap="square" rtlCol="0">
            <a:spAutoFit/>
          </a:bodyPr>
          <a:lstStyle/>
          <a:p>
            <a:r>
              <a:rPr lang="ru-RU" dirty="0" smtClean="0">
                <a:latin typeface="Times New Roman" pitchFamily="18" charset="0"/>
                <a:cs typeface="Times New Roman" pitchFamily="18" charset="0"/>
              </a:rPr>
              <a:t>В соответствии с приказом главного врача  № 41  от 11 января 2018 года     « Об организации  Школ здоровья в ГБУЗ «ГКБ № 4 ДЗМ» в 2018 году».  В поликлинике организована работа 5 школ здоровья:</a:t>
            </a:r>
          </a:p>
          <a:p>
            <a:r>
              <a:rPr lang="ru-RU" dirty="0" smtClean="0">
                <a:latin typeface="Times New Roman" pitchFamily="18" charset="0"/>
                <a:cs typeface="Times New Roman" pitchFamily="18" charset="0"/>
              </a:rPr>
              <a:t>· «Школа для больных сердечной недостаточностью»;</a:t>
            </a:r>
          </a:p>
          <a:p>
            <a:r>
              <a:rPr lang="ru-RU" dirty="0" smtClean="0">
                <a:latin typeface="Times New Roman" pitchFamily="18" charset="0"/>
                <a:cs typeface="Times New Roman" pitchFamily="18" charset="0"/>
              </a:rPr>
              <a:t>· «Школа для больных артериальной гипертензией и ОНМК»;</a:t>
            </a:r>
          </a:p>
          <a:p>
            <a:r>
              <a:rPr lang="ru-RU" dirty="0" smtClean="0">
                <a:latin typeface="Times New Roman" pitchFamily="18" charset="0"/>
                <a:cs typeface="Times New Roman" pitchFamily="18" charset="0"/>
              </a:rPr>
              <a:t>· «Школа для пациентов с заболеваниями суставов и позвоночника»;</a:t>
            </a:r>
          </a:p>
          <a:p>
            <a:r>
              <a:rPr lang="ru-RU" dirty="0" smtClean="0">
                <a:latin typeface="Times New Roman" pitchFamily="18" charset="0"/>
                <a:cs typeface="Times New Roman" pitchFamily="18" charset="0"/>
              </a:rPr>
              <a:t>· «Школа для больных бронхиальной астмой»;</a:t>
            </a:r>
          </a:p>
          <a:p>
            <a:r>
              <a:rPr lang="ru-RU" dirty="0" smtClean="0">
                <a:latin typeface="Times New Roman" pitchFamily="18" charset="0"/>
                <a:cs typeface="Times New Roman" pitchFamily="18" charset="0"/>
              </a:rPr>
              <a:t>· «Школа для больных сахарным диабетом».</a:t>
            </a:r>
            <a:endParaRPr lang="ru-RU"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0"/>
            <a:ext cx="8640960" cy="6669360"/>
          </a:xfrm>
          <a:solidFill>
            <a:srgbClr val="002060"/>
          </a:solidFill>
        </p:spPr>
        <p:txBody>
          <a:bodyPr>
            <a:normAutofit/>
          </a:bodyPr>
          <a:lstStyle/>
          <a:p>
            <a:pPr algn="ctr"/>
            <a:r>
              <a:rPr lang="ru-RU" sz="2400" dirty="0" smtClean="0">
                <a:latin typeface="Times New Roman" pitchFamily="18" charset="0"/>
                <a:cs typeface="Times New Roman" pitchFamily="18" charset="0"/>
              </a:rPr>
              <a:t>В соответствии с законом города  Москвы №39 от 11.07.2012 года  «О наделении органов местного самоуправления муниципальных округов в городе Москве отдельными полномочиями города Москвы», постановлением Правительства Москвы от 10.09.2012  №474-ПП «О порядке ежегодного заслушивания Советом депутатов муниципального округа отчеты главы управы района и информации руководителей городских организаций», а так- же приказом Департамента здравоохранения города Москвы от 10.08.2012 №796 «Об обеспечении реализации Закона города Москвы от 11.07.2012 №39» представляем Вам доклад о работе поликлиники ГБУЗ «ГКБ №4 ДЗМ» по обслуживанию населения Донского муниципального района ЮАО  за 2018 год.  </a:t>
            </a:r>
            <a:endParaRPr lang="ru-RU" sz="2400" dirty="0">
              <a:solidFill>
                <a:schemeClr val="tx1"/>
              </a:solidFill>
              <a:latin typeface="Times New Roman" pitchFamily="18" charset="0"/>
              <a:cs typeface="Times New Roman" pitchFamily="18" charset="0"/>
            </a:endParaRPr>
          </a:p>
        </p:txBody>
      </p:sp>
      <p:sp>
        <p:nvSpPr>
          <p:cNvPr id="4" name="TextBox 3"/>
          <p:cNvSpPr txBox="1"/>
          <p:nvPr/>
        </p:nvSpPr>
        <p:spPr>
          <a:xfrm>
            <a:off x="2267744" y="1124744"/>
            <a:ext cx="5255926" cy="584775"/>
          </a:xfrm>
          <a:prstGeom prst="rect">
            <a:avLst/>
          </a:prstGeom>
          <a:noFill/>
        </p:spPr>
        <p:txBody>
          <a:bodyPr wrap="none" rtlCol="0">
            <a:spAutoFit/>
          </a:bodyPr>
          <a:lstStyle/>
          <a:p>
            <a:r>
              <a:rPr lang="ru-RU" sz="3200" b="1" dirty="0" smtClean="0">
                <a:latin typeface="Times New Roman" pitchFamily="18" charset="0"/>
                <a:cs typeface="Times New Roman" pitchFamily="18" charset="0"/>
              </a:rPr>
              <a:t>Нормативно-правовая база</a:t>
            </a:r>
            <a:endParaRPr lang="ru-RU" sz="3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188640"/>
            <a:ext cx="8640960" cy="6408712"/>
          </a:xfrm>
          <a:solidFill>
            <a:srgbClr val="002060"/>
          </a:solidFill>
        </p:spPr>
        <p:txBody>
          <a:bodyPr>
            <a:normAutofit fontScale="90000"/>
          </a:bodyPr>
          <a:lstStyle/>
          <a:p>
            <a:pPr algn="ctr"/>
            <a:r>
              <a:rPr lang="ru-RU" sz="2400" b="1" dirty="0" smtClean="0">
                <a:latin typeface="Times New Roman" pitchFamily="18" charset="0"/>
                <a:cs typeface="Times New Roman" pitchFamily="18" charset="0"/>
              </a:rPr>
              <a:t>Санитарно-гигиеническое обучение населения в поликлинике в 2018 г.</a:t>
            </a:r>
            <a:r>
              <a:rPr lang="ru-RU" sz="2400" dirty="0" smtClean="0"/>
              <a:t/>
            </a:r>
            <a:br>
              <a:rPr lang="ru-RU" sz="2400" dirty="0" smtClean="0"/>
            </a:br>
            <a:r>
              <a:rPr lang="ru-RU" sz="2400" dirty="0" smtClean="0"/>
              <a:t/>
            </a:r>
            <a:br>
              <a:rPr lang="ru-RU" sz="2400" dirty="0" smtClean="0"/>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619672" y="2060848"/>
          <a:ext cx="5472609" cy="4536504"/>
        </p:xfrm>
        <a:graphic>
          <a:graphicData uri="http://schemas.openxmlformats.org/drawingml/2006/table">
            <a:tbl>
              <a:tblPr/>
              <a:tblGrid>
                <a:gridCol w="1880717"/>
                <a:gridCol w="1828038"/>
                <a:gridCol w="1763854"/>
              </a:tblGrid>
              <a:tr h="211477">
                <a:tc>
                  <a:txBody>
                    <a:bodyPr/>
                    <a:lstStyle/>
                    <a:p>
                      <a:pPr algn="ctr">
                        <a:lnSpc>
                          <a:spcPct val="115000"/>
                        </a:lnSpc>
                        <a:spcAft>
                          <a:spcPts val="0"/>
                        </a:spcAft>
                      </a:pPr>
                      <a:r>
                        <a:rPr lang="ru-RU" sz="1100" b="1" dirty="0">
                          <a:latin typeface="Times New Roman"/>
                          <a:ea typeface="Calibri"/>
                          <a:cs typeface="Times New Roman"/>
                        </a:rPr>
                        <a:t>Показатель</a:t>
                      </a:r>
                      <a:endParaRPr lang="ru-RU" sz="1100" dirty="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100" b="1" dirty="0" smtClean="0">
                          <a:latin typeface="Times New Roman"/>
                          <a:ea typeface="Calibri"/>
                          <a:cs typeface="Times New Roman"/>
                        </a:rPr>
                        <a:t>2017г</a:t>
                      </a:r>
                      <a:r>
                        <a:rPr lang="ru-RU" sz="1100" b="1" dirty="0">
                          <a:latin typeface="Times New Roman"/>
                          <a:ea typeface="Calibri"/>
                          <a:cs typeface="Times New Roman"/>
                        </a:rPr>
                        <a:t>.</a:t>
                      </a:r>
                      <a:endParaRPr lang="ru-RU" sz="1100" dirty="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100" b="1" dirty="0" smtClean="0">
                          <a:latin typeface="Times New Roman"/>
                          <a:ea typeface="Calibri"/>
                          <a:cs typeface="Times New Roman"/>
                        </a:rPr>
                        <a:t>2018г</a:t>
                      </a:r>
                      <a:r>
                        <a:rPr lang="ru-RU" sz="1100" b="1" dirty="0">
                          <a:latin typeface="Times New Roman"/>
                          <a:ea typeface="Calibri"/>
                          <a:cs typeface="Times New Roman"/>
                        </a:rPr>
                        <a:t>.</a:t>
                      </a:r>
                      <a:endParaRPr lang="ru-RU" sz="1100" dirty="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98522">
                <a:tc>
                  <a:txBody>
                    <a:bodyPr/>
                    <a:lstStyle/>
                    <a:p>
                      <a:pPr algn="ctr">
                        <a:lnSpc>
                          <a:spcPct val="115000"/>
                        </a:lnSpc>
                        <a:spcAft>
                          <a:spcPts val="0"/>
                        </a:spcAft>
                      </a:pPr>
                      <a:r>
                        <a:rPr lang="ru-RU" sz="1100" b="1" dirty="0">
                          <a:latin typeface="Times New Roman"/>
                          <a:ea typeface="Calibri"/>
                          <a:cs typeface="Times New Roman"/>
                        </a:rPr>
                        <a:t>Число лиц, обученных основам здорового образа жизни, -всего</a:t>
                      </a:r>
                      <a:endParaRPr lang="ru-RU" sz="1100" dirty="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b="1">
                          <a:latin typeface="Times New Roman"/>
                          <a:ea typeface="Calibri"/>
                          <a:cs typeface="Times New Roman"/>
                        </a:rPr>
                        <a:t>778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ru-RU" sz="1400" b="1">
                          <a:latin typeface="Times New Roman"/>
                          <a:ea typeface="Calibri"/>
                          <a:cs typeface="Times New Roman"/>
                        </a:rPr>
                        <a:t>1213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164977">
                <a:tc>
                  <a:txBody>
                    <a:bodyPr/>
                    <a:lstStyle/>
                    <a:p>
                      <a:pPr algn="ctr">
                        <a:lnSpc>
                          <a:spcPct val="115000"/>
                        </a:lnSpc>
                        <a:spcAft>
                          <a:spcPts val="0"/>
                        </a:spcAft>
                      </a:pPr>
                      <a:r>
                        <a:rPr lang="ru-RU" sz="1100" b="1">
                          <a:latin typeface="Times New Roman"/>
                          <a:ea typeface="Calibri"/>
                          <a:cs typeface="Times New Roman"/>
                        </a:rPr>
                        <a:t>Число медицинских работников, обученных методике профилактики заболеваний и укрепления здоровья,-всего</a:t>
                      </a:r>
                      <a:endParaRPr lang="ru-RU" sz="110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2</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522">
                <a:tc>
                  <a:txBody>
                    <a:bodyPr/>
                    <a:lstStyle/>
                    <a:p>
                      <a:pPr algn="ctr">
                        <a:lnSpc>
                          <a:spcPct val="115000"/>
                        </a:lnSpc>
                        <a:spcAft>
                          <a:spcPts val="0"/>
                        </a:spcAft>
                      </a:pPr>
                      <a:r>
                        <a:rPr lang="ru-RU" sz="1100" b="1">
                          <a:latin typeface="Times New Roman"/>
                          <a:ea typeface="Calibri"/>
                          <a:cs typeface="Times New Roman"/>
                        </a:rPr>
                        <a:t>Число пациентов, обученных в «школах»,-всего</a:t>
                      </a:r>
                      <a:endParaRPr lang="ru-RU" sz="110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93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124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276">
                <a:tc>
                  <a:txBody>
                    <a:bodyPr/>
                    <a:lstStyle/>
                    <a:p>
                      <a:pPr algn="ctr">
                        <a:lnSpc>
                          <a:spcPct val="115000"/>
                        </a:lnSpc>
                        <a:spcAft>
                          <a:spcPts val="0"/>
                        </a:spcAft>
                      </a:pPr>
                      <a:r>
                        <a:rPr lang="ru-RU" sz="1100" b="1">
                          <a:latin typeface="Times New Roman"/>
                          <a:ea typeface="Calibri"/>
                          <a:cs typeface="Times New Roman"/>
                        </a:rPr>
                        <a:t>В школе для больных артериальной гипертензией</a:t>
                      </a:r>
                      <a:endParaRPr lang="ru-RU" sz="110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51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57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702">
                <a:tc>
                  <a:txBody>
                    <a:bodyPr/>
                    <a:lstStyle/>
                    <a:p>
                      <a:pPr algn="ctr">
                        <a:lnSpc>
                          <a:spcPct val="115000"/>
                        </a:lnSpc>
                        <a:spcAft>
                          <a:spcPts val="0"/>
                        </a:spcAft>
                      </a:pPr>
                      <a:r>
                        <a:rPr lang="ru-RU" sz="1100" b="1">
                          <a:latin typeface="Times New Roman"/>
                          <a:ea typeface="Calibri"/>
                          <a:cs typeface="Times New Roman"/>
                        </a:rPr>
                        <a:t>В школе для больных с заболеванием суставов и позвоночника</a:t>
                      </a:r>
                      <a:endParaRPr lang="ru-RU" sz="110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014">
                <a:tc>
                  <a:txBody>
                    <a:bodyPr/>
                    <a:lstStyle/>
                    <a:p>
                      <a:pPr algn="ctr">
                        <a:lnSpc>
                          <a:spcPct val="115000"/>
                        </a:lnSpc>
                        <a:spcAft>
                          <a:spcPts val="0"/>
                        </a:spcAft>
                      </a:pPr>
                      <a:r>
                        <a:rPr lang="ru-RU" sz="1100" b="1">
                          <a:latin typeface="Times New Roman"/>
                          <a:ea typeface="Calibri"/>
                          <a:cs typeface="Times New Roman"/>
                        </a:rPr>
                        <a:t>В школе для больных бронхиальной астмой</a:t>
                      </a:r>
                      <a:endParaRPr lang="ru-RU" sz="110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014">
                <a:tc>
                  <a:txBody>
                    <a:bodyPr/>
                    <a:lstStyle/>
                    <a:p>
                      <a:pPr algn="ctr">
                        <a:lnSpc>
                          <a:spcPct val="115000"/>
                        </a:lnSpc>
                        <a:spcAft>
                          <a:spcPts val="0"/>
                        </a:spcAft>
                      </a:pPr>
                      <a:r>
                        <a:rPr lang="ru-RU" sz="1100" b="1" dirty="0">
                          <a:latin typeface="Times New Roman"/>
                          <a:ea typeface="Calibri"/>
                          <a:cs typeface="Times New Roman"/>
                        </a:rPr>
                        <a:t>В школе больных сахарным диабетом</a:t>
                      </a:r>
                      <a:endParaRPr lang="ru-RU" sz="1100" dirty="0">
                        <a:latin typeface="Calibri"/>
                        <a:ea typeface="Calibri"/>
                        <a:cs typeface="Times New Roman"/>
                      </a:endParaRPr>
                    </a:p>
                  </a:txBody>
                  <a:tcPr marL="44949" marR="449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Times New Roman"/>
                          <a:ea typeface="Calibri"/>
                          <a:cs typeface="Times New Roman"/>
                        </a:rPr>
                        <a:t>11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Times New Roman"/>
                          <a:ea typeface="Calibri"/>
                          <a:cs typeface="Times New Roman"/>
                        </a:rPr>
                        <a:t>21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3730" name="Rectangle 2"/>
          <p:cNvSpPr>
            <a:spLocks noChangeArrowheads="1"/>
          </p:cNvSpPr>
          <p:nvPr/>
        </p:nvSpPr>
        <p:spPr bwMode="auto">
          <a:xfrm>
            <a:off x="2339752" y="1510626"/>
            <a:ext cx="4243534"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Показатели работы школ здоровья</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3974"/>
            <a:ext cx="9144000" cy="1200329"/>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Санитарно-гигиеническое обучение населения в поликлинике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2018г.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1216498"/>
            <a:ext cx="9144000" cy="5940088"/>
          </a:xfrm>
          <a:prstGeom prst="rect">
            <a:avLst/>
          </a:prstGeom>
          <a:solidFill>
            <a:srgbClr val="00206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latin typeface="Times New Roman" pitchFamily="18" charset="0"/>
                <a:cs typeface="Times New Roman" pitchFamily="18" charset="0"/>
              </a:rPr>
              <a:t>	В 2018 году в поликлинике была проведена большая работа по информированию населения о необходимости и нужности проведения профилактических прививок и особенно проведения прививок  в </a:t>
            </a:r>
            <a:r>
              <a:rPr lang="ru-RU" sz="2000" dirty="0" err="1" smtClean="0">
                <a:latin typeface="Times New Roman" pitchFamily="18" charset="0"/>
                <a:cs typeface="Times New Roman" pitchFamily="18" charset="0"/>
              </a:rPr>
              <a:t>эпид</a:t>
            </a:r>
            <a:r>
              <a:rPr lang="ru-RU" sz="2000" dirty="0" smtClean="0">
                <a:latin typeface="Times New Roman" pitchFamily="18" charset="0"/>
                <a:cs typeface="Times New Roman" pitchFamily="18" charset="0"/>
              </a:rPr>
              <a:t>. сезон против гриппа. Большая организационная работа в этом вопросе проведена администрацией больницы и поликлиники. Общее количество бесед, разъяснений, рекомендаций по вопросам иммунопрофилактики составило свыше 500.</a:t>
            </a:r>
          </a:p>
          <a:p>
            <a:r>
              <a:rPr lang="ru-RU" sz="2000" dirty="0" smtClean="0">
                <a:latin typeface="Times New Roman" pitchFamily="18" charset="0"/>
                <a:cs typeface="Times New Roman" pitchFamily="18" charset="0"/>
              </a:rPr>
              <a:t>	Из инновации по доведению информации до  населения о здоровом образе жизни в поликлинике ГБУЗ «ГКБ №4 ДЗМ» в 2018 году была внедрена система ТВ-информирования, рекомендованная  ДЗМ г.Москвы, в виде  видео- роликов  по сохранению и укреплению здоровья населения.</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20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568952" cy="850106"/>
          </a:xfrm>
          <a:solidFill>
            <a:srgbClr val="002060"/>
          </a:solidFill>
        </p:spPr>
        <p:txBody>
          <a:bodyPr>
            <a:normAutofit fontScale="90000"/>
          </a:bodyPr>
          <a:lstStyle/>
          <a:p>
            <a:pPr algn="ctr"/>
            <a:r>
              <a:rPr lang="ru-RU" sz="3100" b="1" dirty="0" smtClean="0">
                <a:latin typeface="Times New Roman" pitchFamily="18" charset="0"/>
                <a:cs typeface="Times New Roman" pitchFamily="18" charset="0"/>
              </a:rPr>
              <a:t>Задачи поликлиники  ГБУЗ «ГКБ №4 ДЗМ»  на  2019 год</a:t>
            </a:r>
            <a:r>
              <a:rPr lang="ru-RU" sz="2400" b="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395536" y="1052736"/>
            <a:ext cx="8568952" cy="5616624"/>
          </a:xfrm>
          <a:solidFill>
            <a:srgbClr val="002060"/>
          </a:solidFill>
        </p:spPr>
        <p:txBody>
          <a:bodyPr>
            <a:noAutofit/>
          </a:bodyPr>
          <a:lstStyle/>
          <a:p>
            <a:r>
              <a:rPr lang="ru-RU" sz="2000" dirty="0" smtClean="0">
                <a:latin typeface="Times New Roman" pitchFamily="18" charset="0"/>
                <a:cs typeface="Times New Roman" pitchFamily="18" charset="0"/>
              </a:rPr>
              <a:t>1.Работа по постоянному мониторингу и улучшению лекарственным обеспечением населения Донского муниципального района ЮАО, особенно инвалидов и участников ВОВ.</a:t>
            </a:r>
          </a:p>
          <a:p>
            <a:r>
              <a:rPr lang="ru-RU" sz="2000" dirty="0" smtClean="0">
                <a:latin typeface="Times New Roman" pitchFamily="18" charset="0"/>
                <a:cs typeface="Times New Roman" pitchFamily="18" charset="0"/>
              </a:rPr>
              <a:t>2.Завершение проведения капитального и текущего ремонта в поликлинике ГБУЗ «ГКБ № 4 ДЗМ» в течении календарного 2018 года.</a:t>
            </a:r>
          </a:p>
          <a:p>
            <a:r>
              <a:rPr lang="ru-RU" sz="2000" dirty="0" smtClean="0">
                <a:latin typeface="Times New Roman" pitchFamily="18" charset="0"/>
                <a:cs typeface="Times New Roman" pitchFamily="18" charset="0"/>
              </a:rPr>
              <a:t>3.Создание дополнительных комфортных условий для населения Донского муниципального района ЮАО  по организации медицинского обслуживания пациентов и комфортного пребывания их в поликлинике ГБУЗ «ГКБ № 4 ДЗМ». (расширение сети СМС - информирования населения, внедрение бесплатной WI-FI сети интернета, дополнительная  установка телевизоров и кондиционеров). </a:t>
            </a:r>
          </a:p>
          <a:p>
            <a:r>
              <a:rPr lang="ru-RU" sz="2000" dirty="0" smtClean="0">
                <a:latin typeface="Times New Roman" pitchFamily="18" charset="0"/>
                <a:cs typeface="Times New Roman" pitchFamily="18" charset="0"/>
              </a:rPr>
              <a:t>4.Открытие в течении календарного года кабинета оказания паллиативной медицинской помощи на дому и онкологического кабинета.</a:t>
            </a:r>
          </a:p>
          <a:p>
            <a:r>
              <a:rPr lang="ru-RU" sz="2000" dirty="0" smtClean="0">
                <a:latin typeface="Times New Roman" pitchFamily="18" charset="0"/>
                <a:cs typeface="Times New Roman" pitchFamily="18" charset="0"/>
              </a:rPr>
              <a:t>5.Постоянная работа по повышению этики и деонтологии среди медицинского персонала, привитию взаимного уважения среди медицинского персонала поликлиники и населения Донского муниципального района.</a:t>
            </a:r>
          </a:p>
          <a:p>
            <a:pPr>
              <a:buNone/>
            </a:pPr>
            <a:endParaRPr lang="ru-RU" sz="18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4968552"/>
          </a:xfrm>
          <a:solidFill>
            <a:srgbClr val="002060"/>
          </a:solidFill>
        </p:spPr>
        <p:txBody>
          <a:bodyPr/>
          <a:lstStyle/>
          <a:p>
            <a:endParaRPr lang="ru-RU" dirty="0" smtClean="0"/>
          </a:p>
          <a:p>
            <a:endParaRPr lang="ru-RU" dirty="0" smtClean="0"/>
          </a:p>
          <a:p>
            <a:endParaRPr lang="ru-RU" dirty="0" smtClean="0"/>
          </a:p>
          <a:p>
            <a:pPr algn="ctr"/>
            <a:endParaRPr lang="ru-RU" dirty="0" smtClean="0"/>
          </a:p>
          <a:p>
            <a:pPr algn="ctr">
              <a:buNone/>
            </a:pPr>
            <a:r>
              <a:rPr lang="ru-RU" sz="3600" dirty="0" smtClean="0"/>
              <a:t>  Спасибо за внимание!</a:t>
            </a:r>
            <a:endParaRPr lang="ru-RU"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Содержимое 2"/>
          <p:cNvSpPr txBox="1">
            <a:spLocks/>
          </p:cNvSpPr>
          <p:nvPr/>
        </p:nvSpPr>
        <p:spPr>
          <a:xfrm>
            <a:off x="179512" y="1124744"/>
            <a:ext cx="8784976" cy="4968552"/>
          </a:xfrm>
          <a:prstGeom prst="rect">
            <a:avLst/>
          </a:prstGeom>
          <a:solidFill>
            <a:srgbClr val="002060"/>
          </a:solidFill>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601" name="Rectangle 1"/>
          <p:cNvSpPr>
            <a:spLocks noChangeArrowheads="1"/>
          </p:cNvSpPr>
          <p:nvPr/>
        </p:nvSpPr>
        <p:spPr bwMode="auto">
          <a:xfrm>
            <a:off x="1979712" y="1484784"/>
            <a:ext cx="51845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b="1" dirty="0" smtClean="0">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Показатели здоровья населения.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nvGraphicFramePr>
        <p:xfrm>
          <a:off x="1835696" y="3429000"/>
          <a:ext cx="5374640" cy="2390760"/>
        </p:xfrm>
        <a:graphic>
          <a:graphicData uri="http://schemas.openxmlformats.org/drawingml/2006/table">
            <a:tbl>
              <a:tblPr/>
              <a:tblGrid>
                <a:gridCol w="2970530"/>
                <a:gridCol w="1170305"/>
                <a:gridCol w="1233805"/>
              </a:tblGrid>
              <a:tr h="452285">
                <a:tc>
                  <a:txBody>
                    <a:bodyPr/>
                    <a:lstStyle/>
                    <a:p>
                      <a:pPr algn="ctr">
                        <a:lnSpc>
                          <a:spcPct val="115000"/>
                        </a:lnSpc>
                        <a:spcAft>
                          <a:spcPts val="1000"/>
                        </a:spcAft>
                      </a:pPr>
                      <a:r>
                        <a:rPr lang="ru-RU" sz="2000" dirty="0" smtClean="0">
                          <a:solidFill>
                            <a:schemeClr val="tx1"/>
                          </a:solidFill>
                          <a:latin typeface="Calibri"/>
                          <a:ea typeface="Calibri"/>
                          <a:cs typeface="Times New Roman"/>
                        </a:rPr>
                        <a:t>Года</a:t>
                      </a:r>
                      <a:endParaRPr lang="ru-RU"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400" b="1" dirty="0" smtClean="0">
                          <a:latin typeface="Calibri"/>
                          <a:ea typeface="Calibri"/>
                          <a:cs typeface="Times New Roman"/>
                        </a:rPr>
                        <a:t>2017 </a:t>
                      </a:r>
                      <a:r>
                        <a:rPr lang="ru-RU" sz="1400" b="1" dirty="0">
                          <a:latin typeface="Calibri"/>
                          <a:ea typeface="Calibri"/>
                          <a:cs typeface="Times New Roman"/>
                        </a:rPr>
                        <a:t>г.</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1000"/>
                        </a:spcAft>
                      </a:pPr>
                      <a:r>
                        <a:rPr lang="ru-RU" sz="1400" b="1" dirty="0" smtClean="0">
                          <a:latin typeface="Calibri"/>
                          <a:ea typeface="Calibri"/>
                          <a:cs typeface="Times New Roman"/>
                        </a:rPr>
                        <a:t>2018 </a:t>
                      </a:r>
                      <a:r>
                        <a:rPr lang="ru-RU" sz="1400" b="1" dirty="0">
                          <a:latin typeface="Calibri"/>
                          <a:ea typeface="Calibri"/>
                          <a:cs typeface="Times New Roman"/>
                        </a:rPr>
                        <a:t>г.</a:t>
                      </a:r>
                      <a:endParaRPr lang="ru-RU"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63107">
                <a:tc>
                  <a:txBody>
                    <a:bodyPr/>
                    <a:lstStyle/>
                    <a:p>
                      <a:pPr algn="just">
                        <a:lnSpc>
                          <a:spcPct val="115000"/>
                        </a:lnSpc>
                        <a:spcAft>
                          <a:spcPts val="1000"/>
                        </a:spcAft>
                      </a:pPr>
                      <a:r>
                        <a:rPr lang="ru-RU" sz="1600" b="1" dirty="0">
                          <a:latin typeface="Calibri"/>
                          <a:ea typeface="Calibri"/>
                          <a:cs typeface="Times New Roman"/>
                        </a:rPr>
                        <a:t>Всего посещений:</a:t>
                      </a:r>
                      <a:endParaRPr lang="ru-RU" sz="1100" dirty="0">
                        <a:latin typeface="Calibri"/>
                        <a:ea typeface="Calibri"/>
                        <a:cs typeface="Times New Roman"/>
                      </a:endParaRPr>
                    </a:p>
                    <a:p>
                      <a:pPr algn="just">
                        <a:lnSpc>
                          <a:spcPct val="115000"/>
                        </a:lnSpc>
                        <a:spcAft>
                          <a:spcPts val="1000"/>
                        </a:spcAft>
                      </a:pPr>
                      <a:r>
                        <a:rPr lang="ru-RU" sz="1600" dirty="0">
                          <a:latin typeface="Calibri"/>
                          <a:ea typeface="Calibri"/>
                          <a:cs typeface="Times New Roman"/>
                        </a:rPr>
                        <a:t>(</a:t>
                      </a:r>
                      <a:r>
                        <a:rPr lang="ru-RU" sz="1600" dirty="0" smtClean="0">
                          <a:latin typeface="Calibri"/>
                          <a:ea typeface="Calibri"/>
                          <a:cs typeface="Times New Roman"/>
                        </a:rPr>
                        <a:t>амбулаторных </a:t>
                      </a:r>
                      <a:r>
                        <a:rPr lang="ru-RU" sz="1600" dirty="0">
                          <a:latin typeface="Calibri"/>
                          <a:ea typeface="Calibri"/>
                          <a:cs typeface="Times New Roman"/>
                        </a:rPr>
                        <a:t>и на дому</a:t>
                      </a:r>
                      <a:r>
                        <a:rPr lang="ru-RU" sz="1400" dirty="0">
                          <a:latin typeface="Calibri"/>
                          <a:ea typeface="Calibri"/>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a:latin typeface="Calibri"/>
                          <a:ea typeface="Calibri"/>
                          <a:cs typeface="Times New Roman"/>
                        </a:rPr>
                        <a:t>30712</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b="1" dirty="0">
                          <a:latin typeface="Calibri"/>
                          <a:ea typeface="Calibri"/>
                          <a:cs typeface="Times New Roman"/>
                        </a:rPr>
                        <a:t>29611</a:t>
                      </a:r>
                      <a:endParaRPr lang="ru-RU"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432">
                <a:tc>
                  <a:txBody>
                    <a:bodyPr/>
                    <a:lstStyle/>
                    <a:p>
                      <a:pPr algn="just">
                        <a:lnSpc>
                          <a:spcPct val="115000"/>
                        </a:lnSpc>
                        <a:spcAft>
                          <a:spcPts val="1000"/>
                        </a:spcAft>
                      </a:pPr>
                      <a:r>
                        <a:rPr lang="ru-RU" sz="1400">
                          <a:latin typeface="Calibri"/>
                          <a:ea typeface="Calibri"/>
                          <a:cs typeface="Times New Roman"/>
                        </a:rPr>
                        <a:t>Число посещений по поводу заболеваний</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a:latin typeface="Calibri"/>
                          <a:ea typeface="Calibri"/>
                          <a:cs typeface="Times New Roman"/>
                        </a:rPr>
                        <a:t>27673</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b="1">
                          <a:latin typeface="Calibri"/>
                          <a:ea typeface="Calibri"/>
                          <a:cs typeface="Times New Roman"/>
                        </a:rPr>
                        <a:t>26859</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16">
                <a:tc>
                  <a:txBody>
                    <a:bodyPr/>
                    <a:lstStyle/>
                    <a:p>
                      <a:pPr algn="just">
                        <a:lnSpc>
                          <a:spcPct val="115000"/>
                        </a:lnSpc>
                        <a:spcAft>
                          <a:spcPts val="1000"/>
                        </a:spcAft>
                      </a:pPr>
                      <a:r>
                        <a:rPr lang="ru-RU" sz="1400">
                          <a:latin typeface="Calibri"/>
                          <a:ea typeface="Calibri"/>
                          <a:cs typeface="Times New Roman"/>
                        </a:rPr>
                        <a:t>Число посещений врачами на дому</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a:latin typeface="Calibri"/>
                          <a:ea typeface="Calibri"/>
                          <a:cs typeface="Times New Roman"/>
                        </a:rPr>
                        <a:t>1552</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b="1">
                          <a:latin typeface="Calibri"/>
                          <a:ea typeface="Calibri"/>
                          <a:cs typeface="Times New Roman"/>
                        </a:rPr>
                        <a:t>1371</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16">
                <a:tc>
                  <a:txBody>
                    <a:bodyPr/>
                    <a:lstStyle/>
                    <a:p>
                      <a:pPr algn="just">
                        <a:lnSpc>
                          <a:spcPct val="115000"/>
                        </a:lnSpc>
                        <a:spcAft>
                          <a:spcPts val="1000"/>
                        </a:spcAft>
                      </a:pPr>
                      <a:r>
                        <a:rPr lang="ru-RU" sz="1400" dirty="0">
                          <a:latin typeface="Calibri"/>
                          <a:ea typeface="Calibri"/>
                          <a:cs typeface="Times New Roman"/>
                        </a:rPr>
                        <a:t>Профилактический осмотр</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a:latin typeface="Calibri"/>
                          <a:ea typeface="Calibri"/>
                          <a:cs typeface="Times New Roman"/>
                        </a:rPr>
                        <a:t>1487</a:t>
                      </a:r>
                      <a:endParaRPr lang="ru-RU"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800" b="1" dirty="0">
                          <a:latin typeface="Calibri"/>
                          <a:ea typeface="Calibri"/>
                          <a:cs typeface="Times New Roman"/>
                        </a:rPr>
                        <a:t>1381</a:t>
                      </a:r>
                      <a:endParaRPr lang="ru-RU"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2" name="Rectangle 2"/>
          <p:cNvSpPr>
            <a:spLocks noChangeArrowheads="1"/>
          </p:cNvSpPr>
          <p:nvPr/>
        </p:nvSpPr>
        <p:spPr bwMode="auto">
          <a:xfrm>
            <a:off x="1187624" y="2420888"/>
            <a:ext cx="75608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Обращаемость населения </a:t>
            </a:r>
            <a:r>
              <a:rPr lang="ru-RU" dirty="0" smtClean="0">
                <a:latin typeface="Times New Roman" pitchFamily="18" charset="0"/>
                <a:cs typeface="Times New Roman" pitchFamily="18" charset="0"/>
              </a:rPr>
              <a:t>Донского </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муниципального округа   за  2017-2018 года.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Содержимое 2"/>
          <p:cNvSpPr txBox="1">
            <a:spLocks/>
          </p:cNvSpPr>
          <p:nvPr/>
        </p:nvSpPr>
        <p:spPr>
          <a:xfrm>
            <a:off x="179512" y="1052736"/>
            <a:ext cx="8784976" cy="4968552"/>
          </a:xfrm>
          <a:prstGeom prst="rect">
            <a:avLst/>
          </a:prstGeom>
          <a:solidFill>
            <a:srgbClr val="002060"/>
          </a:solidFill>
        </p:spPr>
        <p:txBody>
          <a:bodyPr>
            <a:normAutofit/>
          </a:bodyPr>
          <a:lstStyle/>
          <a:p>
            <a:pPr marL="274320" lvl="0" indent="-274320" algn="ctr">
              <a:spcBef>
                <a:spcPct val="20000"/>
              </a:spcBef>
              <a:buClr>
                <a:schemeClr val="accent3"/>
              </a:buClr>
              <a:buSzPct val="95000"/>
            </a:pPr>
            <a:r>
              <a:rPr lang="ru-RU" sz="2800" dirty="0" err="1" smtClean="0">
                <a:latin typeface="Times New Roman" pitchFamily="18" charset="0"/>
                <a:cs typeface="Times New Roman" pitchFamily="18" charset="0"/>
              </a:rPr>
              <a:t>Выявляемость</a:t>
            </a:r>
            <a:r>
              <a:rPr lang="ru-RU" sz="2800" dirty="0" smtClean="0">
                <a:latin typeface="Times New Roman" pitchFamily="18" charset="0"/>
                <a:cs typeface="Times New Roman" pitchFamily="18" charset="0"/>
              </a:rPr>
              <a:t> заболеваемости населения Донского муниципального района ЮАО  в 2017-2018 годах </a:t>
            </a:r>
            <a:endParaRPr kumimoji="0" lang="ru-RU" sz="2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24577" name="Rectangle 1"/>
          <p:cNvSpPr>
            <a:spLocks noChangeArrowheads="1"/>
          </p:cNvSpPr>
          <p:nvPr/>
        </p:nvSpPr>
        <p:spPr bwMode="auto">
          <a:xfrm>
            <a:off x="827584" y="2060848"/>
            <a:ext cx="7200800" cy="746298"/>
          </a:xfrm>
          <a:prstGeom prst="rect">
            <a:avLst/>
          </a:prstGeom>
          <a:noFill/>
          <a:ln w="9525">
            <a:noFill/>
            <a:miter lim="800000"/>
            <a:headEnd/>
            <a:tailEnd/>
          </a:ln>
          <a:effectLst/>
        </p:spPr>
        <p:txBody>
          <a:bodyPr vert="horz" wrap="square" lIns="365010" tIns="152352" rIns="91440" bIns="38088"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ru-RU"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РЕГИСТРАЦИЯ ЗАБОЛЕВАЕМОСТИ за 2017 г., 2018 г</a:t>
            </a:r>
            <a:r>
              <a:rPr kumimoji="0" lang="ru-RU"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endParaRPr kumimoji="0" lang="ru-RU" sz="1400" b="1"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539552" y="2636912"/>
          <a:ext cx="8136903" cy="3168351"/>
        </p:xfrm>
        <a:graphic>
          <a:graphicData uri="http://schemas.openxmlformats.org/drawingml/2006/table">
            <a:tbl>
              <a:tblPr/>
              <a:tblGrid>
                <a:gridCol w="4630555"/>
                <a:gridCol w="1634141"/>
                <a:gridCol w="1872207"/>
              </a:tblGrid>
              <a:tr h="291983">
                <a:tc rowSpan="2">
                  <a:txBody>
                    <a:bodyPr/>
                    <a:lstStyle/>
                    <a:p>
                      <a:pPr algn="ctr">
                        <a:lnSpc>
                          <a:spcPct val="115000"/>
                        </a:lnSpc>
                        <a:spcAft>
                          <a:spcPts val="1000"/>
                        </a:spcAft>
                      </a:pPr>
                      <a:r>
                        <a:rPr lang="ru-RU" sz="1400" b="1" dirty="0">
                          <a:solidFill>
                            <a:srgbClr val="000000"/>
                          </a:solidFill>
                          <a:latin typeface="Calibri"/>
                          <a:ea typeface="Calibri"/>
                          <a:cs typeface="Times New Roman"/>
                        </a:rPr>
                        <a:t>Наименования</a:t>
                      </a:r>
                      <a:endParaRPr lang="ru-RU" sz="1400" dirty="0">
                        <a:latin typeface="Calibri"/>
                        <a:ea typeface="Calibri"/>
                        <a:cs typeface="Times New Roman"/>
                      </a:endParaRPr>
                    </a:p>
                    <a:p>
                      <a:pPr algn="ctr">
                        <a:lnSpc>
                          <a:spcPct val="115000"/>
                        </a:lnSpc>
                        <a:spcAft>
                          <a:spcPts val="1000"/>
                        </a:spcAft>
                      </a:pPr>
                      <a:r>
                        <a:rPr lang="ru-RU" sz="1400" b="1" dirty="0">
                          <a:solidFill>
                            <a:srgbClr val="000000"/>
                          </a:solidFill>
                          <a:latin typeface="Calibri"/>
                          <a:ea typeface="Calibri"/>
                          <a:cs typeface="Times New Roman"/>
                        </a:rPr>
                        <a:t>заболеваний</a:t>
                      </a:r>
                      <a:endParaRPr lang="ru-RU" sz="1400" dirty="0">
                        <a:latin typeface="Calibri"/>
                        <a:ea typeface="Calibri"/>
                        <a:cs typeface="Times New Roman"/>
                      </a:endParaRP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indent="449580" algn="ctr">
                        <a:lnSpc>
                          <a:spcPct val="115000"/>
                        </a:lnSpc>
                        <a:spcAft>
                          <a:spcPts val="1000"/>
                        </a:spcAft>
                      </a:pPr>
                      <a:r>
                        <a:rPr lang="ru-RU" sz="1400" b="1" dirty="0" smtClean="0">
                          <a:solidFill>
                            <a:srgbClr val="000000"/>
                          </a:solidFill>
                          <a:latin typeface="Calibri"/>
                          <a:ea typeface="Calibri"/>
                          <a:cs typeface="Times New Roman"/>
                        </a:rPr>
                        <a:t>Года</a:t>
                      </a:r>
                      <a:endParaRPr lang="ru-RU" sz="1400" dirty="0">
                        <a:latin typeface="Calibri"/>
                        <a:ea typeface="Calibri"/>
                        <a:cs typeface="Times New Roman"/>
                      </a:endParaRP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r>
              <a:tr h="563567">
                <a:tc vMerge="1">
                  <a:txBody>
                    <a:bodyPr/>
                    <a:lstStyle/>
                    <a:p>
                      <a:endParaRPr lang="ru-RU"/>
                    </a:p>
                  </a:txBody>
                  <a:tcPr/>
                </a:tc>
                <a:tc>
                  <a:txBody>
                    <a:bodyPr/>
                    <a:lstStyle/>
                    <a:p>
                      <a:pPr algn="ctr">
                        <a:lnSpc>
                          <a:spcPct val="115000"/>
                        </a:lnSpc>
                        <a:spcAft>
                          <a:spcPts val="1000"/>
                        </a:spcAft>
                      </a:pPr>
                      <a:r>
                        <a:rPr lang="ru-RU" sz="1400" b="1" dirty="0" smtClean="0">
                          <a:solidFill>
                            <a:schemeClr val="bg1"/>
                          </a:solidFill>
                          <a:latin typeface="Calibri"/>
                          <a:ea typeface="Calibri"/>
                          <a:cs typeface="Times New Roman"/>
                        </a:rPr>
                        <a:t>2017 </a:t>
                      </a:r>
                      <a:r>
                        <a:rPr lang="ru-RU" sz="1400" b="1" dirty="0">
                          <a:solidFill>
                            <a:schemeClr val="bg1"/>
                          </a:solidFill>
                          <a:latin typeface="Calibri"/>
                          <a:ea typeface="Calibri"/>
                          <a:cs typeface="Times New Roman"/>
                        </a:rPr>
                        <a:t>г.</a:t>
                      </a:r>
                      <a:endParaRPr lang="ru-RU" sz="1400" dirty="0">
                        <a:solidFill>
                          <a:schemeClr val="bg1"/>
                        </a:solidFill>
                        <a:latin typeface="Calibri"/>
                        <a:ea typeface="Calibri"/>
                        <a:cs typeface="Times New Roman"/>
                      </a:endParaRPr>
                    </a:p>
                  </a:txBody>
                  <a:tcPr marL="14085" marR="14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ru-RU" sz="1400" b="1" dirty="0" smtClean="0">
                          <a:solidFill>
                            <a:schemeClr val="bg1"/>
                          </a:solidFill>
                          <a:latin typeface="Calibri"/>
                          <a:ea typeface="Calibri"/>
                          <a:cs typeface="Times New Roman"/>
                        </a:rPr>
                        <a:t>2018 </a:t>
                      </a:r>
                      <a:r>
                        <a:rPr lang="ru-RU" sz="1400" b="1" dirty="0">
                          <a:solidFill>
                            <a:schemeClr val="bg1"/>
                          </a:solidFill>
                          <a:latin typeface="Calibri"/>
                          <a:ea typeface="Calibri"/>
                          <a:cs typeface="Times New Roman"/>
                        </a:rPr>
                        <a:t>г.</a:t>
                      </a:r>
                      <a:endParaRPr lang="ru-RU" sz="1400" dirty="0">
                        <a:solidFill>
                          <a:schemeClr val="bg1"/>
                        </a:solidFill>
                        <a:latin typeface="Calibri"/>
                        <a:ea typeface="Calibri"/>
                        <a:cs typeface="Times New Roman"/>
                      </a:endParaRPr>
                    </a:p>
                  </a:txBody>
                  <a:tcPr marL="14085" marR="14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77006">
                <a:tc>
                  <a:txBody>
                    <a:bodyPr/>
                    <a:lstStyle/>
                    <a:p>
                      <a:pPr algn="ctr">
                        <a:lnSpc>
                          <a:spcPct val="115000"/>
                        </a:lnSpc>
                        <a:spcAft>
                          <a:spcPts val="1000"/>
                        </a:spcAft>
                      </a:pPr>
                      <a:r>
                        <a:rPr lang="ru-RU" sz="1400" b="1" dirty="0">
                          <a:solidFill>
                            <a:schemeClr val="bg1"/>
                          </a:solidFill>
                          <a:latin typeface="Calibri"/>
                          <a:ea typeface="Calibri"/>
                          <a:cs typeface="Times New Roman"/>
                        </a:rPr>
                        <a:t>ВСЕГО</a:t>
                      </a:r>
                      <a:endParaRPr lang="ru-RU" sz="1400" dirty="0">
                        <a:solidFill>
                          <a:schemeClr val="bg1"/>
                        </a:solidFill>
                        <a:latin typeface="Calibri"/>
                        <a:ea typeface="Calibri"/>
                        <a:cs typeface="Times New Roman"/>
                      </a:endParaRPr>
                    </a:p>
                    <a:p>
                      <a:pPr algn="ctr">
                        <a:lnSpc>
                          <a:spcPct val="115000"/>
                        </a:lnSpc>
                        <a:spcAft>
                          <a:spcPts val="1000"/>
                        </a:spcAft>
                      </a:pPr>
                      <a:r>
                        <a:rPr lang="ru-RU" sz="1400" b="1" dirty="0">
                          <a:solidFill>
                            <a:schemeClr val="bg1"/>
                          </a:solidFill>
                          <a:latin typeface="Calibri"/>
                          <a:ea typeface="Calibri"/>
                          <a:cs typeface="Times New Roman"/>
                        </a:rPr>
                        <a:t>ЗАРЕГИСТРИРОВАНО</a:t>
                      </a:r>
                      <a:endParaRPr lang="ru-RU" sz="1400" dirty="0">
                        <a:solidFill>
                          <a:schemeClr val="bg1"/>
                        </a:solidFill>
                        <a:latin typeface="Calibri"/>
                        <a:ea typeface="Calibri"/>
                        <a:cs typeface="Times New Roman"/>
                      </a:endParaRP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nSpc>
                          <a:spcPct val="115000"/>
                        </a:lnSpc>
                        <a:spcAft>
                          <a:spcPts val="1000"/>
                        </a:spcAft>
                      </a:pPr>
                      <a:r>
                        <a:rPr lang="ru-RU" sz="1400">
                          <a:solidFill>
                            <a:schemeClr val="bg1"/>
                          </a:solidFill>
                          <a:latin typeface="Calibri"/>
                          <a:ea typeface="Calibri"/>
                          <a:cs typeface="Times New Roman"/>
                        </a:rPr>
                        <a:t>               8183</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7260</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81783">
                <a:tc>
                  <a:txBody>
                    <a:bodyPr/>
                    <a:lstStyle/>
                    <a:p>
                      <a:pPr algn="just">
                        <a:lnSpc>
                          <a:spcPct val="115000"/>
                        </a:lnSpc>
                        <a:spcAft>
                          <a:spcPts val="1000"/>
                        </a:spcAft>
                      </a:pPr>
                      <a:r>
                        <a:rPr lang="ru-RU" sz="1400" dirty="0">
                          <a:solidFill>
                            <a:schemeClr val="bg1"/>
                          </a:solidFill>
                          <a:latin typeface="Calibri"/>
                          <a:ea typeface="Calibri"/>
                          <a:cs typeface="Times New Roman"/>
                        </a:rPr>
                        <a:t>САХАРНЫЙ ДИАБЕТ</a:t>
                      </a: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272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224</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77006">
                <a:tc>
                  <a:txBody>
                    <a:bodyPr/>
                    <a:lstStyle/>
                    <a:p>
                      <a:pPr algn="just">
                        <a:lnSpc>
                          <a:spcPct val="115000"/>
                        </a:lnSpc>
                        <a:spcAft>
                          <a:spcPts val="1000"/>
                        </a:spcAft>
                      </a:pPr>
                      <a:r>
                        <a:rPr lang="ru-RU" sz="1400" dirty="0">
                          <a:solidFill>
                            <a:schemeClr val="bg1"/>
                          </a:solidFill>
                          <a:latin typeface="Calibri"/>
                          <a:ea typeface="Calibri"/>
                          <a:cs typeface="Times New Roman"/>
                        </a:rPr>
                        <a:t>ДОБРОКАЧЕСТВЕННЫЕ</a:t>
                      </a:r>
                    </a:p>
                    <a:p>
                      <a:pPr algn="just">
                        <a:lnSpc>
                          <a:spcPct val="115000"/>
                        </a:lnSpc>
                        <a:spcAft>
                          <a:spcPts val="1000"/>
                        </a:spcAft>
                      </a:pPr>
                      <a:r>
                        <a:rPr lang="ru-RU" sz="1400" dirty="0">
                          <a:solidFill>
                            <a:schemeClr val="bg1"/>
                          </a:solidFill>
                          <a:latin typeface="Calibri"/>
                          <a:ea typeface="Calibri"/>
                          <a:cs typeface="Times New Roman"/>
                        </a:rPr>
                        <a:t>НОВООБРАЗОВАНИЯ</a:t>
                      </a: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154</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dirty="0">
                          <a:solidFill>
                            <a:schemeClr val="bg1"/>
                          </a:solidFill>
                          <a:latin typeface="Calibri"/>
                          <a:ea typeface="Calibri"/>
                          <a:cs typeface="Times New Roman"/>
                        </a:rPr>
                        <a:t>111</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77006">
                <a:tc>
                  <a:txBody>
                    <a:bodyPr/>
                    <a:lstStyle/>
                    <a:p>
                      <a:pPr algn="just">
                        <a:lnSpc>
                          <a:spcPct val="115000"/>
                        </a:lnSpc>
                        <a:spcAft>
                          <a:spcPts val="1000"/>
                        </a:spcAft>
                      </a:pPr>
                      <a:r>
                        <a:rPr lang="ru-RU" sz="1400" dirty="0">
                          <a:solidFill>
                            <a:schemeClr val="bg1"/>
                          </a:solidFill>
                          <a:latin typeface="Calibri"/>
                          <a:ea typeface="Calibri"/>
                          <a:cs typeface="Times New Roman"/>
                        </a:rPr>
                        <a:t>НЕВРОЛОГИЧЕСКИЕ</a:t>
                      </a:r>
                    </a:p>
                    <a:p>
                      <a:pPr algn="just">
                        <a:lnSpc>
                          <a:spcPct val="115000"/>
                        </a:lnSpc>
                        <a:spcAft>
                          <a:spcPts val="1000"/>
                        </a:spcAft>
                      </a:pPr>
                      <a:r>
                        <a:rPr lang="ru-RU" sz="1400" dirty="0">
                          <a:solidFill>
                            <a:schemeClr val="bg1"/>
                          </a:solidFill>
                          <a:latin typeface="Calibri"/>
                          <a:ea typeface="Calibri"/>
                          <a:cs typeface="Times New Roman"/>
                        </a:rPr>
                        <a:t>ЗАБОЛЕВАНИЯ</a:t>
                      </a:r>
                    </a:p>
                  </a:txBody>
                  <a:tcPr marL="14085" marR="14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219</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dirty="0">
                          <a:solidFill>
                            <a:schemeClr val="bg1"/>
                          </a:solidFill>
                          <a:latin typeface="Calibri"/>
                          <a:ea typeface="Calibri"/>
                          <a:cs typeface="Times New Roman"/>
                        </a:rPr>
                        <a:t>201</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95536" y="0"/>
          <a:ext cx="8352927" cy="7057078"/>
        </p:xfrm>
        <a:graphic>
          <a:graphicData uri="http://schemas.openxmlformats.org/drawingml/2006/table">
            <a:tbl>
              <a:tblPr/>
              <a:tblGrid>
                <a:gridCol w="3601548"/>
                <a:gridCol w="2442718"/>
                <a:gridCol w="2308661"/>
              </a:tblGrid>
              <a:tr h="836712">
                <a:tc>
                  <a:txBody>
                    <a:bodyPr/>
                    <a:lstStyle/>
                    <a:p>
                      <a:pPr algn="just">
                        <a:lnSpc>
                          <a:spcPct val="115000"/>
                        </a:lnSpc>
                        <a:spcAft>
                          <a:spcPts val="1000"/>
                        </a:spcAft>
                      </a:pPr>
                      <a:r>
                        <a:rPr lang="ru-RU" sz="1400" dirty="0">
                          <a:solidFill>
                            <a:schemeClr val="bg1"/>
                          </a:solidFill>
                          <a:latin typeface="Times New Roman" pitchFamily="18" charset="0"/>
                          <a:ea typeface="Calibri"/>
                          <a:cs typeface="Times New Roman" pitchFamily="18" charset="0"/>
                        </a:rPr>
                        <a:t>ЦЕРЕБРОВАСКУЛЯРНЫЕ</a:t>
                      </a:r>
                    </a:p>
                    <a:p>
                      <a:pPr algn="just">
                        <a:lnSpc>
                          <a:spcPct val="115000"/>
                        </a:lnSpc>
                        <a:spcAft>
                          <a:spcPts val="1000"/>
                        </a:spcAft>
                      </a:pPr>
                      <a:r>
                        <a:rPr lang="ru-RU" sz="1400" dirty="0">
                          <a:solidFill>
                            <a:schemeClr val="bg1"/>
                          </a:solidFill>
                          <a:latin typeface="Times New Roman" pitchFamily="18" charset="0"/>
                          <a:ea typeface="Calibri"/>
                          <a:cs typeface="Times New Roman" pitchFamily="18" charset="0"/>
                        </a:rPr>
                        <a:t>БОЛЕЗНИ</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326</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283</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dirty="0">
                          <a:solidFill>
                            <a:schemeClr val="bg1"/>
                          </a:solidFill>
                          <a:latin typeface="Times New Roman" pitchFamily="18" charset="0"/>
                          <a:ea typeface="Calibri"/>
                          <a:cs typeface="Times New Roman" pitchFamily="18" charset="0"/>
                        </a:rPr>
                        <a:t>ЛОР - ЗАБОЛЕВАНИЯ</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279</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237</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ГЛАЗНЫЕ ЗАБОЛЕВАНИЯ</a:t>
                      </a:r>
                      <a:endParaRPr lang="ru-RU" sz="1400" dirty="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414</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387</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dirty="0">
                          <a:solidFill>
                            <a:schemeClr val="bg1"/>
                          </a:solidFill>
                          <a:latin typeface="Times New Roman" pitchFamily="18" charset="0"/>
                          <a:ea typeface="Calibri"/>
                          <a:cs typeface="Times New Roman" pitchFamily="18" charset="0"/>
                        </a:rPr>
                        <a:t>ИЗ НИХ: ГЛАУКОМА</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112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101</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07631">
                <a:tc>
                  <a:txBody>
                    <a:bodyPr/>
                    <a:lstStyle/>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ОРГАНЫ</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КРОВОБРАЩЕНИЯ</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endParaRPr lang="ru-RU" sz="1400" dirty="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dirty="0">
                          <a:solidFill>
                            <a:schemeClr val="bg1"/>
                          </a:solidFill>
                          <a:latin typeface="Calibri"/>
                          <a:ea typeface="Calibri"/>
                          <a:cs typeface="Times New Roman"/>
                        </a:rPr>
                        <a:t>1535</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1411</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51086">
                <a:tc>
                  <a:txBody>
                    <a:bodyPr/>
                    <a:lstStyle/>
                    <a:p>
                      <a:pPr algn="just">
                        <a:lnSpc>
                          <a:spcPct val="115000"/>
                        </a:lnSpc>
                        <a:spcAft>
                          <a:spcPts val="1000"/>
                        </a:spcAft>
                      </a:pPr>
                      <a:r>
                        <a:rPr lang="ru-RU" sz="1400" dirty="0">
                          <a:solidFill>
                            <a:schemeClr val="bg1"/>
                          </a:solidFill>
                          <a:latin typeface="Times New Roman" pitchFamily="18" charset="0"/>
                          <a:ea typeface="Calibri"/>
                          <a:cs typeface="Times New Roman" pitchFamily="18" charset="0"/>
                        </a:rPr>
                        <a:t>ИЗ НИХ: </a:t>
                      </a:r>
                      <a:r>
                        <a:rPr lang="ru-RU" sz="1400" dirty="0" smtClean="0">
                          <a:solidFill>
                            <a:schemeClr val="bg1"/>
                          </a:solidFill>
                          <a:latin typeface="Times New Roman" pitchFamily="18" charset="0"/>
                          <a:ea typeface="Calibri"/>
                          <a:cs typeface="Times New Roman" pitchFamily="18" charset="0"/>
                        </a:rPr>
                        <a:t>ИБС</a:t>
                      </a:r>
                      <a:endParaRPr lang="ru-RU" sz="1400" dirty="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dirty="0" smtClean="0">
                          <a:solidFill>
                            <a:schemeClr val="bg1"/>
                          </a:solidFill>
                          <a:latin typeface="Calibri"/>
                          <a:ea typeface="Calibri"/>
                          <a:cs typeface="Times New Roman"/>
                        </a:rPr>
                        <a:t>260</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dirty="0" smtClean="0">
                          <a:solidFill>
                            <a:schemeClr val="bg1"/>
                          </a:solidFill>
                          <a:latin typeface="Calibri"/>
                          <a:ea typeface="Calibri"/>
                          <a:cs typeface="Times New Roman"/>
                        </a:rPr>
                        <a:t>224</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b="1">
                          <a:solidFill>
                            <a:schemeClr val="bg1"/>
                          </a:solidFill>
                          <a:latin typeface="Times New Roman" pitchFamily="18" charset="0"/>
                          <a:ea typeface="Calibri"/>
                          <a:cs typeface="Times New Roman" pitchFamily="18" charset="0"/>
                        </a:rPr>
                        <a:t>ОРГАНЫ ДЫХАНИЯ</a:t>
                      </a:r>
                      <a:endParaRPr lang="ru-RU" sz="140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1436</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1395</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a:solidFill>
                            <a:schemeClr val="bg1"/>
                          </a:solidFill>
                          <a:latin typeface="Times New Roman" pitchFamily="18" charset="0"/>
                          <a:ea typeface="Calibri"/>
                          <a:cs typeface="Times New Roman" pitchFamily="18" charset="0"/>
                        </a:rPr>
                        <a:t>ИЗ НИХ: О. ПНЕВМОНИЯ</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3</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a:solidFill>
                            <a:schemeClr val="bg1"/>
                          </a:solidFill>
                          <a:latin typeface="Times New Roman" pitchFamily="18" charset="0"/>
                          <a:ea typeface="Calibri"/>
                          <a:cs typeface="Times New Roman" pitchFamily="18" charset="0"/>
                        </a:rPr>
                        <a:t>БРОНХИАЛЬНАЯ АСТМА</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54</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32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94900">
                <a:tc>
                  <a:txBody>
                    <a:bodyPr/>
                    <a:lstStyle/>
                    <a:p>
                      <a:pPr algn="just">
                        <a:lnSpc>
                          <a:spcPct val="115000"/>
                        </a:lnSpc>
                        <a:spcAft>
                          <a:spcPts val="1000"/>
                        </a:spcAft>
                      </a:pPr>
                      <a:r>
                        <a:rPr lang="ru-RU" sz="1400" b="1" dirty="0" smtClean="0">
                          <a:solidFill>
                            <a:schemeClr val="bg1"/>
                          </a:solidFill>
                          <a:latin typeface="Times New Roman" pitchFamily="18" charset="0"/>
                          <a:ea typeface="Calibri"/>
                          <a:cs typeface="Times New Roman" pitchFamily="18" charset="0"/>
                        </a:rPr>
                        <a:t>ОРГАНЫ</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ПИЩЕВАРЕНИЯ</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 </a:t>
                      </a:r>
                      <a:endParaRPr lang="ru-RU" sz="1400" dirty="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412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388</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5018">
                <a:tc>
                  <a:txBody>
                    <a:bodyPr/>
                    <a:lstStyle/>
                    <a:p>
                      <a:pPr algn="just">
                        <a:lnSpc>
                          <a:spcPct val="115000"/>
                        </a:lnSpc>
                        <a:spcAft>
                          <a:spcPts val="1000"/>
                        </a:spcAft>
                      </a:pPr>
                      <a:r>
                        <a:rPr lang="ru-RU" sz="1400">
                          <a:solidFill>
                            <a:schemeClr val="bg1"/>
                          </a:solidFill>
                          <a:latin typeface="Times New Roman" pitchFamily="18" charset="0"/>
                          <a:ea typeface="Calibri"/>
                          <a:cs typeface="Times New Roman" pitchFamily="18" charset="0"/>
                        </a:rPr>
                        <a:t>ИЗ НИХ: ЯЗВЕННАЯ БОЛЕЗНЬ</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17</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14</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a:solidFill>
                            <a:schemeClr val="bg1"/>
                          </a:solidFill>
                          <a:latin typeface="Times New Roman" pitchFamily="18" charset="0"/>
                          <a:ea typeface="Calibri"/>
                          <a:cs typeface="Times New Roman" pitchFamily="18" charset="0"/>
                        </a:rPr>
                        <a:t>ГАСТРИТЫ</a:t>
                      </a: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200" dirty="0" smtClean="0">
                          <a:solidFill>
                            <a:schemeClr val="bg1"/>
                          </a:solidFill>
                          <a:latin typeface="Times New Roman" pitchFamily="18" charset="0"/>
                          <a:ea typeface="Calibri"/>
                          <a:cs typeface="Times New Roman" pitchFamily="18" charset="0"/>
                        </a:rPr>
                        <a:t>121</a:t>
                      </a:r>
                      <a:endParaRPr lang="ru-RU" sz="1200" dirty="0">
                        <a:solidFill>
                          <a:schemeClr val="bg1"/>
                        </a:solidFill>
                        <a:latin typeface="Times New Roman" pitchFamily="18" charset="0"/>
                        <a:ea typeface="Calibri"/>
                        <a:cs typeface="Times New Roman" pitchFamily="18" charset="0"/>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87</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94900">
                <a:tc>
                  <a:txBody>
                    <a:bodyPr/>
                    <a:lstStyle/>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ЗАБОЛЕВАНИЯ</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r>
                        <a:rPr lang="ru-RU" sz="1400" b="1" dirty="0">
                          <a:solidFill>
                            <a:schemeClr val="bg1"/>
                          </a:solidFill>
                          <a:latin typeface="Times New Roman" pitchFamily="18" charset="0"/>
                          <a:ea typeface="Calibri"/>
                          <a:cs typeface="Times New Roman" pitchFamily="18" charset="0"/>
                        </a:rPr>
                        <a:t>МОЧЕПОЛОВОЙ СИСТЕМЫ</a:t>
                      </a:r>
                      <a:endParaRPr lang="ru-RU" sz="1400" dirty="0">
                        <a:solidFill>
                          <a:schemeClr val="bg1"/>
                        </a:solidFill>
                        <a:latin typeface="Times New Roman" pitchFamily="18" charset="0"/>
                        <a:ea typeface="Calibri"/>
                        <a:cs typeface="Times New Roman" pitchFamily="18" charset="0"/>
                      </a:endParaRPr>
                    </a:p>
                    <a:p>
                      <a:pPr algn="just">
                        <a:lnSpc>
                          <a:spcPct val="115000"/>
                        </a:lnSpc>
                        <a:spcAft>
                          <a:spcPts val="1000"/>
                        </a:spcAft>
                      </a:pPr>
                      <a:endParaRPr lang="ru-RU" sz="1400" dirty="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dirty="0">
                          <a:solidFill>
                            <a:schemeClr val="bg1"/>
                          </a:solidFill>
                          <a:latin typeface="Calibri"/>
                          <a:ea typeface="Calibri"/>
                          <a:cs typeface="Times New Roman"/>
                        </a:rPr>
                        <a:t>444</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385</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49414">
                <a:tc>
                  <a:txBody>
                    <a:bodyPr/>
                    <a:lstStyle/>
                    <a:p>
                      <a:pPr algn="just">
                        <a:lnSpc>
                          <a:spcPct val="115000"/>
                        </a:lnSpc>
                        <a:spcAft>
                          <a:spcPts val="1000"/>
                        </a:spcAft>
                      </a:pPr>
                      <a:r>
                        <a:rPr lang="ru-RU" sz="1400" b="1">
                          <a:solidFill>
                            <a:schemeClr val="bg1"/>
                          </a:solidFill>
                          <a:latin typeface="Times New Roman" pitchFamily="18" charset="0"/>
                          <a:ea typeface="Calibri"/>
                          <a:cs typeface="Times New Roman" pitchFamily="18" charset="0"/>
                        </a:rPr>
                        <a:t>ЗАБОЛЕВАНИЯ ПРЕДСТАТЕЛЬНОЙ ЖЕЛЕЗЫ</a:t>
                      </a:r>
                      <a:endParaRPr lang="ru-RU" sz="140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163</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a:solidFill>
                            <a:schemeClr val="bg1"/>
                          </a:solidFill>
                          <a:latin typeface="Calibri"/>
                          <a:ea typeface="Calibri"/>
                          <a:cs typeface="Times New Roman"/>
                        </a:rPr>
                        <a:t>131</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7272">
                <a:tc>
                  <a:txBody>
                    <a:bodyPr/>
                    <a:lstStyle/>
                    <a:p>
                      <a:pPr algn="just">
                        <a:lnSpc>
                          <a:spcPct val="115000"/>
                        </a:lnSpc>
                        <a:spcAft>
                          <a:spcPts val="1000"/>
                        </a:spcAft>
                      </a:pPr>
                      <a:r>
                        <a:rPr lang="ru-RU" sz="1400" b="1">
                          <a:solidFill>
                            <a:schemeClr val="bg1"/>
                          </a:solidFill>
                          <a:latin typeface="Times New Roman" pitchFamily="18" charset="0"/>
                          <a:ea typeface="Calibri"/>
                          <a:cs typeface="Times New Roman" pitchFamily="18" charset="0"/>
                        </a:rPr>
                        <a:t>ОБЩЕЕ КОЛ-ВО ТРАВМ</a:t>
                      </a:r>
                      <a:endParaRPr lang="ru-RU" sz="1400">
                        <a:solidFill>
                          <a:schemeClr val="bg1"/>
                        </a:solidFill>
                        <a:latin typeface="Times New Roman" pitchFamily="18" charset="0"/>
                        <a:ea typeface="Calibri"/>
                        <a:cs typeface="Times New Roman" pitchFamily="18" charset="0"/>
                      </a:endParaRPr>
                    </a:p>
                  </a:txBody>
                  <a:tcPr marL="13788" marR="13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a:solidFill>
                            <a:schemeClr val="bg1"/>
                          </a:solidFill>
                          <a:latin typeface="Calibri"/>
                          <a:ea typeface="Calibri"/>
                          <a:cs typeface="Times New Roman"/>
                        </a:rPr>
                        <a:t>1962</a:t>
                      </a:r>
                      <a:endParaRPr lang="ru-RU" sz="110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ru-RU" sz="1400" b="1" dirty="0">
                          <a:solidFill>
                            <a:schemeClr val="bg1"/>
                          </a:solidFill>
                          <a:latin typeface="Calibri"/>
                          <a:ea typeface="Calibri"/>
                          <a:cs typeface="Times New Roman"/>
                        </a:rPr>
                        <a:t>1647</a:t>
                      </a:r>
                      <a:endParaRPr lang="ru-RU" sz="1100" dirty="0">
                        <a:solidFill>
                          <a:schemeClr val="bg1"/>
                        </a:solidFill>
                        <a:latin typeface="Calibri"/>
                        <a:ea typeface="Calibri"/>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Содержимое 2"/>
          <p:cNvSpPr txBox="1">
            <a:spLocks/>
          </p:cNvSpPr>
          <p:nvPr/>
        </p:nvSpPr>
        <p:spPr>
          <a:xfrm>
            <a:off x="179512" y="476672"/>
            <a:ext cx="8784976" cy="6381328"/>
          </a:xfrm>
          <a:prstGeom prst="rect">
            <a:avLst/>
          </a:prstGeom>
          <a:solidFill>
            <a:srgbClr val="002060"/>
          </a:solidFill>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553" name="Rectangle 1"/>
          <p:cNvSpPr>
            <a:spLocks noChangeArrowheads="1"/>
          </p:cNvSpPr>
          <p:nvPr/>
        </p:nvSpPr>
        <p:spPr bwMode="auto">
          <a:xfrm>
            <a:off x="251520" y="692696"/>
            <a:ext cx="87849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1331640" y="1772816"/>
            <a:ext cx="1924181" cy="646331"/>
          </a:xfrm>
          <a:prstGeom prst="rect">
            <a:avLst/>
          </a:prstGeom>
          <a:noFill/>
        </p:spPr>
        <p:txBody>
          <a:bodyPr wrap="none" rtlCol="0">
            <a:spAutoFit/>
          </a:bodyPr>
          <a:lstStyle/>
          <a:p>
            <a:r>
              <a:rPr lang="ru-RU" dirty="0" smtClean="0">
                <a:latin typeface="Times New Roman" pitchFamily="18" charset="0"/>
                <a:cs typeface="Times New Roman" pitchFamily="18" charset="0"/>
              </a:rPr>
              <a:t>АРМ – Всего (42)</a:t>
            </a:r>
          </a:p>
          <a:p>
            <a:endParaRPr lang="ru-RU" dirty="0"/>
          </a:p>
        </p:txBody>
      </p:sp>
      <p:pic>
        <p:nvPicPr>
          <p:cNvPr id="23555" name="Picture 3" descr="C:\Users\User\Desktop\2.JPG"/>
          <p:cNvPicPr>
            <a:picLocks noChangeAspect="1" noChangeArrowheads="1"/>
          </p:cNvPicPr>
          <p:nvPr/>
        </p:nvPicPr>
        <p:blipFill>
          <a:blip r:embed="rId2" cstate="print"/>
          <a:srcRect/>
          <a:stretch>
            <a:fillRect/>
          </a:stretch>
        </p:blipFill>
        <p:spPr bwMode="auto">
          <a:xfrm>
            <a:off x="4860032" y="2204864"/>
            <a:ext cx="3816424" cy="3672408"/>
          </a:xfrm>
          <a:prstGeom prst="rect">
            <a:avLst/>
          </a:prstGeom>
          <a:noFill/>
        </p:spPr>
      </p:pic>
      <p:sp>
        <p:nvSpPr>
          <p:cNvPr id="8" name="TextBox 7"/>
          <p:cNvSpPr txBox="1"/>
          <p:nvPr/>
        </p:nvSpPr>
        <p:spPr>
          <a:xfrm>
            <a:off x="6084168" y="1772816"/>
            <a:ext cx="1585819" cy="369332"/>
          </a:xfrm>
          <a:prstGeom prst="rect">
            <a:avLst/>
          </a:prstGeom>
          <a:noFill/>
        </p:spPr>
        <p:txBody>
          <a:bodyPr wrap="none" rtlCol="0">
            <a:spAutoFit/>
          </a:bodyPr>
          <a:lstStyle/>
          <a:p>
            <a:r>
              <a:rPr lang="ru-RU" dirty="0" smtClean="0"/>
              <a:t>Регистратура</a:t>
            </a:r>
            <a:endParaRPr lang="ru-RU" dirty="0"/>
          </a:p>
        </p:txBody>
      </p:sp>
      <p:pic>
        <p:nvPicPr>
          <p:cNvPr id="9" name="Picture 2" descr="C:\Users\User\Desktop\3.JPG"/>
          <p:cNvPicPr>
            <a:picLocks noChangeAspect="1" noChangeArrowheads="1"/>
          </p:cNvPicPr>
          <p:nvPr/>
        </p:nvPicPr>
        <p:blipFill>
          <a:blip r:embed="rId3" cstate="print"/>
          <a:srcRect/>
          <a:stretch>
            <a:fillRect/>
          </a:stretch>
        </p:blipFill>
        <p:spPr bwMode="auto">
          <a:xfrm>
            <a:off x="395536" y="2204864"/>
            <a:ext cx="4032448" cy="36724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Содержимое 2"/>
          <p:cNvSpPr txBox="1">
            <a:spLocks/>
          </p:cNvSpPr>
          <p:nvPr/>
        </p:nvSpPr>
        <p:spPr>
          <a:xfrm>
            <a:off x="251520" y="476672"/>
            <a:ext cx="8784976" cy="6381328"/>
          </a:xfrm>
          <a:prstGeom prst="rect">
            <a:avLst/>
          </a:prstGeom>
          <a:solidFill>
            <a:srgbClr val="002060"/>
          </a:solidFill>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553" name="Rectangle 1"/>
          <p:cNvSpPr>
            <a:spLocks noChangeArrowheads="1"/>
          </p:cNvSpPr>
          <p:nvPr/>
        </p:nvSpPr>
        <p:spPr bwMode="auto">
          <a:xfrm>
            <a:off x="251520" y="692696"/>
            <a:ext cx="87849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материально-технической базы поликлиники ГБУЗ «ГКБ №4 ДЗМ» в 2018 году.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TextBox 7"/>
          <p:cNvSpPr txBox="1"/>
          <p:nvPr/>
        </p:nvSpPr>
        <p:spPr>
          <a:xfrm>
            <a:off x="6084168" y="1772816"/>
            <a:ext cx="2211952" cy="369332"/>
          </a:xfrm>
          <a:prstGeom prst="rect">
            <a:avLst/>
          </a:prstGeom>
          <a:noFill/>
        </p:spPr>
        <p:txBody>
          <a:bodyPr wrap="none" rtlCol="0">
            <a:spAutoFit/>
          </a:bodyPr>
          <a:lstStyle/>
          <a:p>
            <a:r>
              <a:rPr lang="ru-RU" dirty="0" smtClean="0"/>
              <a:t>Медицинский пост</a:t>
            </a:r>
            <a:endParaRPr lang="ru-RU" dirty="0"/>
          </a:p>
        </p:txBody>
      </p:sp>
      <p:pic>
        <p:nvPicPr>
          <p:cNvPr id="46083" name="Picture 3" descr="C:\Users\User\Desktop\4.JPG"/>
          <p:cNvPicPr>
            <a:picLocks noChangeAspect="1" noChangeArrowheads="1"/>
          </p:cNvPicPr>
          <p:nvPr/>
        </p:nvPicPr>
        <p:blipFill>
          <a:blip r:embed="rId2" cstate="print"/>
          <a:srcRect/>
          <a:stretch>
            <a:fillRect/>
          </a:stretch>
        </p:blipFill>
        <p:spPr bwMode="auto">
          <a:xfrm>
            <a:off x="4860032" y="2276872"/>
            <a:ext cx="4032448" cy="3672408"/>
          </a:xfrm>
          <a:prstGeom prst="rect">
            <a:avLst/>
          </a:prstGeom>
          <a:noFill/>
        </p:spPr>
      </p:pic>
      <p:pic>
        <p:nvPicPr>
          <p:cNvPr id="10" name="Picture 2" descr="C:\Users\User\Desktop\11.JPG"/>
          <p:cNvPicPr>
            <a:picLocks noChangeAspect="1" noChangeArrowheads="1"/>
          </p:cNvPicPr>
          <p:nvPr/>
        </p:nvPicPr>
        <p:blipFill>
          <a:blip r:embed="rId3" cstate="print"/>
          <a:srcRect/>
          <a:stretch>
            <a:fillRect/>
          </a:stretch>
        </p:blipFill>
        <p:spPr bwMode="auto">
          <a:xfrm>
            <a:off x="323528" y="2276872"/>
            <a:ext cx="4104456" cy="3672408"/>
          </a:xfrm>
          <a:prstGeom prst="rect">
            <a:avLst/>
          </a:prstGeom>
          <a:noFill/>
        </p:spPr>
      </p:pic>
      <p:sp>
        <p:nvSpPr>
          <p:cNvPr id="11" name="TextBox 10"/>
          <p:cNvSpPr txBox="1"/>
          <p:nvPr/>
        </p:nvSpPr>
        <p:spPr>
          <a:xfrm>
            <a:off x="1115616" y="1844824"/>
            <a:ext cx="2989088" cy="369332"/>
          </a:xfrm>
          <a:prstGeom prst="rect">
            <a:avLst/>
          </a:prstGeom>
          <a:noFill/>
        </p:spPr>
        <p:txBody>
          <a:bodyPr wrap="none" rtlCol="0">
            <a:spAutoFit/>
          </a:bodyPr>
          <a:lstStyle/>
          <a:p>
            <a:r>
              <a:rPr lang="ru-RU" dirty="0" err="1" smtClean="0"/>
              <a:t>Картохранилище</a:t>
            </a:r>
            <a:r>
              <a:rPr lang="ru-RU" dirty="0" smtClean="0"/>
              <a:t> </a:t>
            </a:r>
            <a:r>
              <a:rPr lang="ru-RU" dirty="0" smtClean="0">
                <a:latin typeface="Times New Roman" pitchFamily="18" charset="0"/>
                <a:cs typeface="Times New Roman" pitchFamily="18" charset="0"/>
              </a:rPr>
              <a:t>(25 АРМ)</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Содержимое 2"/>
          <p:cNvSpPr txBox="1">
            <a:spLocks/>
          </p:cNvSpPr>
          <p:nvPr/>
        </p:nvSpPr>
        <p:spPr>
          <a:xfrm>
            <a:off x="179512" y="476672"/>
            <a:ext cx="8784976" cy="6381328"/>
          </a:xfrm>
          <a:prstGeom prst="rect">
            <a:avLst/>
          </a:prstGeom>
          <a:noFill/>
        </p:spPr>
        <p:txBody>
          <a:bodyP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ru-RU"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553" name="Rectangle 1"/>
          <p:cNvSpPr>
            <a:spLocks noChangeArrowheads="1"/>
          </p:cNvSpPr>
          <p:nvPr/>
        </p:nvSpPr>
        <p:spPr bwMode="auto">
          <a:xfrm>
            <a:off x="251520" y="692696"/>
            <a:ext cx="87849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материально-технической базы поликлиники ГБУЗ «ГКБ № 4 ДЗМ» в 2018 году.</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0418" name="Picture 2" descr="C:\Users\User\Desktop\16-08-2018_16-21-52\IMG_20180205_134412.jpg"/>
          <p:cNvPicPr>
            <a:picLocks noChangeAspect="1" noChangeArrowheads="1"/>
          </p:cNvPicPr>
          <p:nvPr/>
        </p:nvPicPr>
        <p:blipFill>
          <a:blip r:embed="rId2" cstate="print"/>
          <a:srcRect/>
          <a:stretch>
            <a:fillRect/>
          </a:stretch>
        </p:blipFill>
        <p:spPr bwMode="auto">
          <a:xfrm>
            <a:off x="209306" y="3501008"/>
            <a:ext cx="5586830" cy="3142592"/>
          </a:xfrm>
          <a:prstGeom prst="rect">
            <a:avLst/>
          </a:prstGeom>
          <a:noFill/>
        </p:spPr>
      </p:pic>
      <p:pic>
        <p:nvPicPr>
          <p:cNvPr id="60419" name="Picture 3" descr="C:\Users\User\Desktop\16-08-2018_16-22-07\IMG_20180816_161834.jpg"/>
          <p:cNvPicPr>
            <a:picLocks noChangeAspect="1" noChangeArrowheads="1"/>
          </p:cNvPicPr>
          <p:nvPr/>
        </p:nvPicPr>
        <p:blipFill>
          <a:blip r:embed="rId3" cstate="print"/>
          <a:srcRect/>
          <a:stretch>
            <a:fillRect/>
          </a:stretch>
        </p:blipFill>
        <p:spPr bwMode="auto">
          <a:xfrm>
            <a:off x="6140806" y="2545580"/>
            <a:ext cx="2319626" cy="4123780"/>
          </a:xfrm>
          <a:prstGeom prst="rect">
            <a:avLst/>
          </a:prstGeom>
          <a:noFill/>
        </p:spPr>
      </p:pic>
      <p:sp>
        <p:nvSpPr>
          <p:cNvPr id="10" name="TextBox 9"/>
          <p:cNvSpPr txBox="1"/>
          <p:nvPr/>
        </p:nvSpPr>
        <p:spPr>
          <a:xfrm>
            <a:off x="0" y="2780928"/>
            <a:ext cx="6012160" cy="369332"/>
          </a:xfrm>
          <a:prstGeom prst="rect">
            <a:avLst/>
          </a:prstGeom>
          <a:noFill/>
        </p:spPr>
        <p:txBody>
          <a:bodyPr wrap="square" rtlCol="0">
            <a:spAutoFit/>
          </a:bodyPr>
          <a:lstStyle/>
          <a:p>
            <a:r>
              <a:rPr lang="ru-RU" dirty="0" smtClean="0"/>
              <a:t>        АРМ </a:t>
            </a: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p:txBody>
      </p:sp>
      <p:sp>
        <p:nvSpPr>
          <p:cNvPr id="11" name="TextBox 10"/>
          <p:cNvSpPr txBox="1"/>
          <p:nvPr/>
        </p:nvSpPr>
        <p:spPr>
          <a:xfrm>
            <a:off x="6012160" y="2204864"/>
            <a:ext cx="2644250" cy="369332"/>
          </a:xfrm>
          <a:prstGeom prst="rect">
            <a:avLst/>
          </a:prstGeom>
          <a:noFill/>
        </p:spPr>
        <p:txBody>
          <a:bodyPr wrap="none" rtlCol="0">
            <a:spAutoFit/>
          </a:bodyPr>
          <a:lstStyle/>
          <a:p>
            <a:r>
              <a:rPr lang="ru-RU" dirty="0" smtClean="0"/>
              <a:t>Планшет (МОБ АРМ</a:t>
            </a:r>
            <a:r>
              <a:rPr lang="ru-RU" dirty="0" smtClean="0">
                <a:latin typeface="Times New Roman" pitchFamily="18" charset="0"/>
                <a:cs typeface="Times New Roman" pitchFamily="18" charset="0"/>
              </a:rPr>
              <a:t>-3</a:t>
            </a:r>
            <a:r>
              <a:rPr lang="ru-RU" dirty="0" smtClean="0"/>
              <a:t>)</a:t>
            </a:r>
            <a:endParaRPr lang="ru-RU" dirty="0"/>
          </a:p>
        </p:txBody>
      </p:sp>
      <p:sp>
        <p:nvSpPr>
          <p:cNvPr id="12" name="TextBox 11"/>
          <p:cNvSpPr txBox="1"/>
          <p:nvPr/>
        </p:nvSpPr>
        <p:spPr>
          <a:xfrm>
            <a:off x="0" y="1700808"/>
            <a:ext cx="9144000" cy="369332"/>
          </a:xfrm>
          <a:prstGeom prst="rect">
            <a:avLst/>
          </a:prstGeom>
          <a:noFill/>
        </p:spPr>
        <p:txBody>
          <a:bodyPr wrap="square" rtlCol="0">
            <a:spAutoFit/>
          </a:bodyPr>
          <a:lstStyle/>
          <a:p>
            <a:pPr algn="ctr"/>
            <a:r>
              <a:rPr lang="ru-RU" dirty="0" smtClean="0"/>
              <a:t>Кабинет оказания медицинской помощи взрослому населению на дому</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TotalTime>
  <Words>1846</Words>
  <Application>Microsoft Office PowerPoint</Application>
  <PresentationFormat>Экран (4:3)</PresentationFormat>
  <Paragraphs>325</Paragraphs>
  <Slides>33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Поток</vt:lpstr>
      <vt:lpstr> </vt:lpstr>
      <vt:lpstr>Презентация PowerPoint</vt:lpstr>
      <vt:lpstr>В соответствии с законом города  Москвы №39 от 11.07.2012 года  «О наделении органов местного самоуправления муниципальных округов в городе Москве отдельными полномочиями города Москвы», постановлением Правительства Москвы от 10.09.2012  №474-ПП «О порядке ежегодного заслушивания Советом депутатов муниципального округа отчеты главы управы района и информации руководителей городских организаций», а так- же приказом Департамента здравоохранения города Москвы от 10.08.2012 №796 «Об обеспечении реализации Закона города Москвы от 11.07.2012 №39» представляем Вам доклад о работе поликлиники ГБУЗ «ГКБ №4 ДЗМ» по обслуживанию населения Донского муниципального района ЮАО  за 2018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Развитие материально-технической базы поликлиники ГБУЗ «ГКБ №4 ДЗМ» в 2018 году. </vt:lpstr>
      <vt:lpstr>Развитие материально-технической базы поликлиники ГБУЗ «ГКБ №4 ДЗМ» в 2018 году. </vt:lpstr>
      <vt:lpstr>Презентация PowerPoint</vt:lpstr>
      <vt:lpstr>Презентация PowerPoint</vt:lpstr>
      <vt:lpstr>Презентация PowerPoint</vt:lpstr>
      <vt:lpstr>Подготовка и повышение квалификации кадров поликлиники в 2018 году.              </vt:lpstr>
      <vt:lpstr>Укомплектованность кадрами поликлиники:                                                                                                                                        </vt:lpstr>
      <vt:lpstr>Усовершенствование диагностической  и лечебной помощи в поликлинике  в  2018 году.               </vt:lpstr>
      <vt:lpstr>  </vt:lpstr>
      <vt:lpstr>Усовершенствование диагностической  и лечебной помощи в поликлинике в 2018 году.               </vt:lpstr>
      <vt:lpstr> ШТАТЫ</vt:lpstr>
      <vt:lpstr>Презентация PowerPoint</vt:lpstr>
      <vt:lpstr>Санитарно-гигиеническое обучение населения в поликлинике в 2018 г.               </vt:lpstr>
      <vt:lpstr>Санитарно-гигиеническое обучение населения в поликлинике в 2018 г.               </vt:lpstr>
      <vt:lpstr>Презентация PowerPoint</vt:lpstr>
      <vt:lpstr>Задачи поликлиники  ГБУЗ «ГКБ №4 ДЗМ»  на  2019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15кб</dc:creator>
  <cp:lastModifiedBy>12</cp:lastModifiedBy>
  <cp:revision>242</cp:revision>
  <cp:lastPrinted>2017-01-19T09:59:47Z</cp:lastPrinted>
  <dcterms:created xsi:type="dcterms:W3CDTF">2014-09-15T12:18:02Z</dcterms:created>
  <dcterms:modified xsi:type="dcterms:W3CDTF">2019-03-11T09:35:07Z</dcterms:modified>
</cp:coreProperties>
</file>